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7" r:id="rId1"/>
  </p:sldMasterIdLst>
  <p:notesMasterIdLst>
    <p:notesMasterId r:id="rId9"/>
  </p:notesMasterIdLst>
  <p:sldIdLst>
    <p:sldId id="265" r:id="rId2"/>
    <p:sldId id="266" r:id="rId3"/>
    <p:sldId id="267" r:id="rId4"/>
    <p:sldId id="272" r:id="rId5"/>
    <p:sldId id="273" r:id="rId6"/>
    <p:sldId id="274" r:id="rId7"/>
    <p:sldId id="264" r:id="rId8"/>
  </p:sldIdLst>
  <p:sldSz cx="9144000" cy="6858000" type="screen4x3"/>
  <p:notesSz cx="7000875" cy="92297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0D5B"/>
    <a:srgbClr val="DDF0C8"/>
    <a:srgbClr val="BFC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94684" autoAdjust="0"/>
  </p:normalViewPr>
  <p:slideViewPr>
    <p:cSldViewPr>
      <p:cViewPr varScale="1">
        <p:scale>
          <a:sx n="92" d="100"/>
          <a:sy n="92" d="100"/>
        </p:scale>
        <p:origin x="45" y="21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3713" cy="4619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65575" y="0"/>
            <a:ext cx="3033713" cy="461963"/>
          </a:xfrm>
          <a:prstGeom prst="rect">
            <a:avLst/>
          </a:prstGeom>
        </p:spPr>
        <p:txBody>
          <a:bodyPr vert="horz" lIns="91440" tIns="45720" rIns="91440" bIns="45720" rtlCol="0"/>
          <a:lstStyle>
            <a:lvl1pPr algn="r">
              <a:defRPr sz="1200"/>
            </a:lvl1pPr>
          </a:lstStyle>
          <a:p>
            <a:fld id="{0D1CA4E9-5D8D-4575-8BD7-ABE6614783D1}" type="datetimeFigureOut">
              <a:rPr lang="en-US" smtClean="0"/>
              <a:t>8/1/2017</a:t>
            </a:fld>
            <a:endParaRPr lang="en-US"/>
          </a:p>
        </p:txBody>
      </p:sp>
      <p:sp>
        <p:nvSpPr>
          <p:cNvPr id="4" name="Slide Image Placeholder 3"/>
          <p:cNvSpPr>
            <a:spLocks noGrp="1" noRot="1" noChangeAspect="1"/>
          </p:cNvSpPr>
          <p:nvPr>
            <p:ph type="sldImg" idx="2"/>
          </p:nvPr>
        </p:nvSpPr>
        <p:spPr>
          <a:xfrm>
            <a:off x="1423988" y="1154113"/>
            <a:ext cx="4152900" cy="31146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0088" y="4441825"/>
            <a:ext cx="5600700" cy="36337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7763"/>
            <a:ext cx="3033713" cy="46196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65575" y="8767763"/>
            <a:ext cx="3033713" cy="461962"/>
          </a:xfrm>
          <a:prstGeom prst="rect">
            <a:avLst/>
          </a:prstGeom>
        </p:spPr>
        <p:txBody>
          <a:bodyPr vert="horz" lIns="91440" tIns="45720" rIns="91440" bIns="45720" rtlCol="0" anchor="b"/>
          <a:lstStyle>
            <a:lvl1pPr algn="r">
              <a:defRPr sz="1200"/>
            </a:lvl1pPr>
          </a:lstStyle>
          <a:p>
            <a:fld id="{86E88CEB-8277-4143-A428-359096A26446}" type="slidenum">
              <a:rPr lang="en-US" smtClean="0"/>
              <a:t>‹#›</a:t>
            </a:fld>
            <a:endParaRPr lang="en-US"/>
          </a:p>
        </p:txBody>
      </p:sp>
    </p:spTree>
    <p:extLst>
      <p:ext uri="{BB962C8B-B14F-4D97-AF65-F5344CB8AC3E}">
        <p14:creationId xmlns:p14="http://schemas.microsoft.com/office/powerpoint/2010/main" val="18409784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E88CEB-8277-4143-A428-359096A26446}" type="slidenum">
              <a:rPr lang="en-US" smtClean="0"/>
              <a:t>1</a:t>
            </a:fld>
            <a:endParaRPr lang="en-US"/>
          </a:p>
        </p:txBody>
      </p:sp>
    </p:spTree>
    <p:extLst>
      <p:ext uri="{BB962C8B-B14F-4D97-AF65-F5344CB8AC3E}">
        <p14:creationId xmlns:p14="http://schemas.microsoft.com/office/powerpoint/2010/main" val="41160397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ctrTitle"/>
          </p:nvPr>
        </p:nvSpPr>
        <p:spPr>
          <a:xfrm>
            <a:off x="914400" y="1803405"/>
            <a:ext cx="73152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914400" y="3632201"/>
            <a:ext cx="73152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932170" y="4323845"/>
            <a:ext cx="2297429" cy="365125"/>
          </a:xfrm>
        </p:spPr>
        <p:txBody>
          <a:bodyPr/>
          <a:lstStyle/>
          <a:p>
            <a:fld id="{A91EE5EF-FEFC-4F88-9A7A-01BF286FA3E1}" type="datetimeFigureOut">
              <a:rPr lang="en-US" smtClean="0"/>
              <a:pPr/>
              <a:t>8/1/2017</a:t>
            </a:fld>
            <a:endParaRPr lang="en-US"/>
          </a:p>
        </p:txBody>
      </p:sp>
      <p:sp>
        <p:nvSpPr>
          <p:cNvPr id="5" name="Footer Placeholder 4"/>
          <p:cNvSpPr>
            <a:spLocks noGrp="1"/>
          </p:cNvSpPr>
          <p:nvPr>
            <p:ph type="ftr" sz="quarter" idx="11"/>
          </p:nvPr>
        </p:nvSpPr>
        <p:spPr>
          <a:xfrm>
            <a:off x="914400" y="4323846"/>
            <a:ext cx="4880610" cy="365125"/>
          </a:xfrm>
        </p:spPr>
        <p:txBody>
          <a:bodyPr/>
          <a:lstStyle/>
          <a:p>
            <a:endParaRPr lang="en-US"/>
          </a:p>
        </p:txBody>
      </p:sp>
      <p:sp>
        <p:nvSpPr>
          <p:cNvPr id="6" name="Slide Number Placeholder 5"/>
          <p:cNvSpPr>
            <a:spLocks noGrp="1"/>
          </p:cNvSpPr>
          <p:nvPr>
            <p:ph type="sldNum" sz="quarter" idx="12"/>
          </p:nvPr>
        </p:nvSpPr>
        <p:spPr>
          <a:xfrm>
            <a:off x="6057900" y="1430867"/>
            <a:ext cx="2171700" cy="365125"/>
          </a:xfrm>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338583542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55" y="4697361"/>
            <a:ext cx="7956482"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94355" y="977035"/>
            <a:ext cx="7950260" cy="340697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94360" y="5516716"/>
            <a:ext cx="7955280" cy="746924"/>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21067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3"/>
            <a:ext cx="795528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3649134"/>
            <a:ext cx="7772400" cy="1330852"/>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a:xfrm>
            <a:off x="594360" y="381001"/>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533146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5" name="Picture 14"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768351" y="753534"/>
            <a:ext cx="7613650" cy="2756234"/>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977899" y="3509768"/>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685800" y="4174597"/>
            <a:ext cx="7778752" cy="821265"/>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5562176" y="381001"/>
            <a:ext cx="2183130" cy="365125"/>
          </a:xfrm>
        </p:spPr>
        <p:txBody>
          <a:bodyPr/>
          <a:lstStyle>
            <a:lvl1pPr algn="r">
              <a:defRPr/>
            </a:lvl1p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a:xfrm>
            <a:off x="594360" y="379438"/>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0E95CD19-0FFB-4F39-9FF2-E2FC18217418}" type="slidenum">
              <a:rPr lang="en-US" smtClean="0"/>
              <a:pPr/>
              <a:t>‹#›</a:t>
            </a:fld>
            <a:endParaRPr lang="en-US"/>
          </a:p>
        </p:txBody>
      </p:sp>
      <p:sp>
        <p:nvSpPr>
          <p:cNvPr id="13" name="TextBox 12"/>
          <p:cNvSpPr txBox="1"/>
          <p:nvPr/>
        </p:nvSpPr>
        <p:spPr>
          <a:xfrm>
            <a:off x="231458" y="80772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8146733" y="302133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83519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685800" y="1124702"/>
            <a:ext cx="7774782"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92" y="3648316"/>
            <a:ext cx="7773608"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5562176" y="378884"/>
            <a:ext cx="2183130" cy="365125"/>
          </a:xfrm>
        </p:spPr>
        <p:txBody>
          <a:bodyPr/>
          <a:lstStyle>
            <a:lvl1pPr algn="r">
              <a:defRPr/>
            </a:lvl1p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a:xfrm>
            <a:off x="594360" y="378884"/>
            <a:ext cx="4830656" cy="365125"/>
          </a:xfrm>
        </p:spPr>
        <p:txBody>
          <a:bodyPr/>
          <a:lstStyle/>
          <a:p>
            <a:endParaRPr lang="en-US"/>
          </a:p>
        </p:txBody>
      </p:sp>
      <p:sp>
        <p:nvSpPr>
          <p:cNvPr id="7" name="Slide Number Placeholder 6"/>
          <p:cNvSpPr>
            <a:spLocks noGrp="1"/>
          </p:cNvSpPr>
          <p:nvPr>
            <p:ph type="sldNum" sz="quarter" idx="12"/>
          </p:nvPr>
        </p:nvSpPr>
        <p:spPr>
          <a:xfrm>
            <a:off x="7882466" y="381001"/>
            <a:ext cx="667174" cy="365125"/>
          </a:xfrm>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3230917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37793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594361" y="2202080"/>
            <a:ext cx="2560320"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59436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302237" y="2201333"/>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300781" y="2904068"/>
            <a:ext cx="2560320" cy="335957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5989319" y="2192866"/>
            <a:ext cx="2560320"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5989320" y="2904564"/>
            <a:ext cx="2560320" cy="335907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A91EE5EF-FEFC-4F88-9A7A-01BF286FA3E1}" type="datetimeFigureOut">
              <a:rPr lang="en-US" smtClean="0"/>
              <a:pPr/>
              <a:t>8/1/2017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2455051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171702" y="762000"/>
            <a:ext cx="6381984"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594360"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594360" y="2331720"/>
            <a:ext cx="2560320" cy="15073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94360" y="4796103"/>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291873"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291872" y="2331720"/>
            <a:ext cx="2560320" cy="1509862"/>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290858" y="4796102"/>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5993365" y="4113340"/>
            <a:ext cx="2560320"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5993364" y="2331721"/>
            <a:ext cx="2560320" cy="1508919"/>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93272" y="4796100"/>
            <a:ext cx="2560320" cy="146753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A91EE5EF-FEFC-4F88-9A7A-01BF286FA3E1}" type="datetimeFigureOut">
              <a:rPr lang="en-US" smtClean="0"/>
              <a:pPr/>
              <a:t>8/1/2017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82443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94360" y="2194560"/>
            <a:ext cx="7955280" cy="406908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1EE5EF-FEFC-4F88-9A7A-01BF286FA3E1}" type="datetimeFigureOut">
              <a:rPr lang="en-US" smtClean="0"/>
              <a:pPr/>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3871970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Vertical Title 1"/>
          <p:cNvSpPr>
            <a:spLocks noGrp="1"/>
          </p:cNvSpPr>
          <p:nvPr>
            <p:ph type="title" orient="vert"/>
          </p:nvPr>
        </p:nvSpPr>
        <p:spPr>
          <a:xfrm>
            <a:off x="7006590" y="747183"/>
            <a:ext cx="1543050" cy="4248675"/>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94360" y="746126"/>
            <a:ext cx="6278035" cy="424973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A91EE5EF-FEFC-4F88-9A7A-01BF286FA3E1}" type="datetimeFigureOut">
              <a:rPr lang="en-US" smtClean="0"/>
              <a:pPr/>
              <a:t>8/1/2017</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4" cy="365125"/>
          </a:xfrm>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6854871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1EE5EF-FEFC-4F88-9A7A-01BF286FA3E1}" type="datetimeFigureOut">
              <a:rPr lang="en-US" smtClean="0"/>
              <a:pPr/>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119030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95862"/>
            <a:ext cx="9144000" cy="1862138"/>
          </a:xfrm>
          <a:prstGeom prst="rect">
            <a:avLst/>
          </a:prstGeom>
        </p:spPr>
      </p:pic>
      <p:sp>
        <p:nvSpPr>
          <p:cNvPr id="2" name="Title 1"/>
          <p:cNvSpPr>
            <a:spLocks noGrp="1"/>
          </p:cNvSpPr>
          <p:nvPr>
            <p:ph type="title"/>
          </p:nvPr>
        </p:nvSpPr>
        <p:spPr>
          <a:xfrm>
            <a:off x="594360" y="753534"/>
            <a:ext cx="7955280"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594360" y="3641726"/>
            <a:ext cx="7955281" cy="1354134"/>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562176" y="381001"/>
            <a:ext cx="2183130" cy="365125"/>
          </a:xfrm>
        </p:spPr>
        <p:txBody>
          <a:bodyPr/>
          <a:lstStyle>
            <a:lvl1pPr algn="r">
              <a:defRPr/>
            </a:lvl1pPr>
          </a:lstStyle>
          <a:p>
            <a:fld id="{A91EE5EF-FEFC-4F88-9A7A-01BF286FA3E1}" type="datetimeFigureOut">
              <a:rPr lang="en-US" smtClean="0"/>
              <a:pPr/>
              <a:t>8/1/2017</a:t>
            </a:fld>
            <a:endParaRPr lang="en-US"/>
          </a:p>
        </p:txBody>
      </p:sp>
      <p:sp>
        <p:nvSpPr>
          <p:cNvPr id="5" name="Footer Placeholder 4"/>
          <p:cNvSpPr>
            <a:spLocks noGrp="1"/>
          </p:cNvSpPr>
          <p:nvPr>
            <p:ph type="ftr" sz="quarter" idx="11"/>
          </p:nvPr>
        </p:nvSpPr>
        <p:spPr>
          <a:xfrm>
            <a:off x="594360" y="381001"/>
            <a:ext cx="4830656" cy="365125"/>
          </a:xfrm>
        </p:spPr>
        <p:txBody>
          <a:bodyPr/>
          <a:lstStyle/>
          <a:p>
            <a:endParaRPr lang="en-US"/>
          </a:p>
        </p:txBody>
      </p:sp>
      <p:sp>
        <p:nvSpPr>
          <p:cNvPr id="6" name="Slide Number Placeholder 5"/>
          <p:cNvSpPr>
            <a:spLocks noGrp="1"/>
          </p:cNvSpPr>
          <p:nvPr>
            <p:ph type="sldNum" sz="quarter" idx="12"/>
          </p:nvPr>
        </p:nvSpPr>
        <p:spPr>
          <a:xfrm>
            <a:off x="7882466" y="381001"/>
            <a:ext cx="667173" cy="365125"/>
          </a:xfrm>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800849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94360" y="2194560"/>
            <a:ext cx="3910579" cy="406908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2099" y="2194560"/>
            <a:ext cx="3907540" cy="406908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942591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37794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1279" y="2183802"/>
            <a:ext cx="3683659"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594359" y="3132667"/>
            <a:ext cx="3910579" cy="31309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69018" y="2183802"/>
            <a:ext cx="368062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2098" y="3132667"/>
            <a:ext cx="3907541" cy="31309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91EE5EF-FEFC-4F88-9A7A-01BF286FA3E1}" type="datetimeFigureOut">
              <a:rPr lang="en-US" smtClean="0"/>
              <a:pPr/>
              <a:t>8/1/2017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796251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91EE5EF-FEFC-4F88-9A7A-01BF286FA3E1}" type="datetimeFigureOut">
              <a:rPr lang="en-US" smtClean="0"/>
              <a:pPr/>
              <a:t>8/1/2017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177510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1EE5EF-FEFC-4F88-9A7A-01BF286FA3E1}" type="datetimeFigureOut">
              <a:rPr lang="en-US" smtClean="0"/>
              <a:pPr/>
              <a:t>8/1/2017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4176910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30861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6200" y="746760"/>
            <a:ext cx="4663440" cy="5516880"/>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4360" y="3124200"/>
            <a:ext cx="308610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3080008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1524000"/>
            <a:ext cx="407573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77524" y="751242"/>
            <a:ext cx="3674234" cy="5512398"/>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94360" y="3124200"/>
            <a:ext cx="4075730" cy="313944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91EE5EF-FEFC-4F88-9A7A-01BF286FA3E1}" type="datetimeFigureOut">
              <a:rPr lang="en-US" smtClean="0"/>
              <a:pPr/>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95CD19-0FFB-4F39-9FF2-E2FC18217418}" type="slidenum">
              <a:rPr lang="en-US" smtClean="0"/>
              <a:pPr/>
              <a:t>‹#›</a:t>
            </a:fld>
            <a:endParaRPr lang="en-US"/>
          </a:p>
        </p:txBody>
      </p:sp>
    </p:spTree>
    <p:extLst>
      <p:ext uri="{BB962C8B-B14F-4D97-AF65-F5344CB8AC3E}">
        <p14:creationId xmlns:p14="http://schemas.microsoft.com/office/powerpoint/2010/main" val="715985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5000">
              <a:srgbClr val="002060"/>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1081088"/>
          </a:xfrm>
          <a:prstGeom prst="rect">
            <a:avLst/>
          </a:prstGeom>
        </p:spPr>
      </p:pic>
      <p:sp>
        <p:nvSpPr>
          <p:cNvPr id="2" name="Title Placeholder 1"/>
          <p:cNvSpPr>
            <a:spLocks noGrp="1"/>
          </p:cNvSpPr>
          <p:nvPr>
            <p:ph type="title"/>
          </p:nvPr>
        </p:nvSpPr>
        <p:spPr>
          <a:xfrm>
            <a:off x="2171700" y="764373"/>
            <a:ext cx="637794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94360" y="2194560"/>
            <a:ext cx="7955280" cy="406908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12230" y="6356351"/>
            <a:ext cx="213741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91EE5EF-FEFC-4F88-9A7A-01BF286FA3E1}" type="datetimeFigureOut">
              <a:rPr lang="en-US" smtClean="0"/>
              <a:pPr/>
              <a:t>8/1/2017</a:t>
            </a:fld>
            <a:endParaRPr lang="en-US"/>
          </a:p>
        </p:txBody>
      </p:sp>
      <p:sp>
        <p:nvSpPr>
          <p:cNvPr id="5" name="Footer Placeholder 4"/>
          <p:cNvSpPr>
            <a:spLocks noGrp="1"/>
          </p:cNvSpPr>
          <p:nvPr>
            <p:ph type="ftr" sz="quarter" idx="3"/>
          </p:nvPr>
        </p:nvSpPr>
        <p:spPr>
          <a:xfrm>
            <a:off x="594360" y="6355846"/>
            <a:ext cx="568071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72250" y="381001"/>
            <a:ext cx="197739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95CD19-0FFB-4F39-9FF2-E2FC18217418}" type="slidenum">
              <a:rPr lang="en-US" smtClean="0"/>
              <a:pPr/>
              <a:t>‹#›</a:t>
            </a:fld>
            <a:endParaRPr lang="en-US"/>
          </a:p>
        </p:txBody>
      </p:sp>
    </p:spTree>
    <p:extLst>
      <p:ext uri="{BB962C8B-B14F-4D97-AF65-F5344CB8AC3E}">
        <p14:creationId xmlns:p14="http://schemas.microsoft.com/office/powerpoint/2010/main" val="2501809698"/>
      </p:ext>
    </p:ext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 id="2147483944"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gif"/></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s-media-cache-ak0.pinimg.com/736x/21/21/7b/21217b06aacf5caf4de8e62125b803f3.jp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7"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mailto:maria.martin@vide.v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914400"/>
            <a:ext cx="6400800" cy="990600"/>
          </a:xfrm>
          <a:solidFill>
            <a:schemeClr val="accent6">
              <a:lumMod val="60000"/>
              <a:lumOff val="40000"/>
            </a:schemeClr>
          </a:solidFill>
          <a:ln>
            <a:solidFill>
              <a:schemeClr val="accent6">
                <a:lumMod val="50000"/>
              </a:schemeClr>
            </a:solidFill>
          </a:ln>
        </p:spPr>
        <p:txBody>
          <a:bodyPr>
            <a:normAutofit/>
          </a:bodyPr>
          <a:lstStyle/>
          <a:p>
            <a:pPr algn="ctr"/>
            <a:r>
              <a:rPr lang="en-US" sz="4400" b="1" dirty="0" smtClean="0">
                <a:solidFill>
                  <a:schemeClr val="bg1"/>
                </a:solidFill>
                <a:latin typeface="Edwardian Script ITC" panose="030303020407070D0804" pitchFamily="66" charset="0"/>
                <a:cs typeface="Times New Roman" panose="02020603050405020304" pitchFamily="18" charset="0"/>
              </a:rPr>
              <a:t> </a:t>
            </a:r>
            <a:r>
              <a:rPr lang="en-US" sz="4400" b="1" dirty="0" smtClean="0">
                <a:solidFill>
                  <a:schemeClr val="bg1"/>
                </a:solidFill>
                <a:latin typeface="Calisto MT" panose="02040603050505030304" pitchFamily="18" charset="0"/>
                <a:cs typeface="Andalus" panose="02020603050405020304" pitchFamily="18" charset="-78"/>
              </a:rPr>
              <a:t>A</a:t>
            </a:r>
            <a:r>
              <a:rPr lang="en-US" sz="4400" b="1" cap="none" dirty="0" smtClean="0">
                <a:solidFill>
                  <a:schemeClr val="bg1"/>
                </a:solidFill>
                <a:latin typeface="Calisto MT" panose="02040603050505030304" pitchFamily="18" charset="0"/>
                <a:cs typeface="Andalus" panose="02020603050405020304" pitchFamily="18" charset="-78"/>
              </a:rPr>
              <a:t>UGUST 2017</a:t>
            </a:r>
            <a:endParaRPr lang="en-US" sz="4400" b="1" cap="none" dirty="0">
              <a:solidFill>
                <a:schemeClr val="bg1"/>
              </a:solidFill>
              <a:latin typeface="Calisto MT" panose="02040603050505030304" pitchFamily="18" charset="0"/>
              <a:cs typeface="Andalus" panose="02020603050405020304" pitchFamily="18" charset="-78"/>
            </a:endParaRPr>
          </a:p>
        </p:txBody>
      </p:sp>
      <p:pic>
        <p:nvPicPr>
          <p:cNvPr id="4" name="Picture 3" descr="us-flag[1]"/>
          <p:cNvPicPr>
            <a:picLocks noChangeAspect="1" noChangeArrowheads="1"/>
          </p:cNvPicPr>
          <p:nvPr/>
        </p:nvPicPr>
        <p:blipFill>
          <a:blip r:embed="rId3" cstate="print"/>
          <a:srcRect/>
          <a:stretch>
            <a:fillRect/>
          </a:stretch>
        </p:blipFill>
        <p:spPr bwMode="auto">
          <a:xfrm>
            <a:off x="609600" y="381000"/>
            <a:ext cx="942921" cy="762000"/>
          </a:xfrm>
          <a:prstGeom prst="rect">
            <a:avLst/>
          </a:prstGeom>
          <a:noFill/>
          <a:ln w="9525" algn="in">
            <a:noFill/>
            <a:miter lim="800000"/>
            <a:headEnd/>
            <a:tailEnd/>
          </a:ln>
          <a:effectLst/>
        </p:spPr>
      </p:pic>
      <p:pic>
        <p:nvPicPr>
          <p:cNvPr id="5" name="Picture 4" descr="armour_usvi-flag[1]"/>
          <p:cNvPicPr>
            <a:picLocks noChangeAspect="1" noChangeArrowheads="1" noCrop="1"/>
          </p:cNvPicPr>
          <p:nvPr/>
        </p:nvPicPr>
        <p:blipFill>
          <a:blip r:embed="rId4" cstate="print"/>
          <a:srcRect/>
          <a:stretch>
            <a:fillRect/>
          </a:stretch>
        </p:blipFill>
        <p:spPr bwMode="auto">
          <a:xfrm>
            <a:off x="533400" y="1447800"/>
            <a:ext cx="1104453" cy="914400"/>
          </a:xfrm>
          <a:prstGeom prst="rect">
            <a:avLst/>
          </a:prstGeom>
          <a:noFill/>
          <a:ln w="9525" algn="in">
            <a:noFill/>
            <a:miter lim="800000"/>
            <a:headEnd/>
            <a:tailEnd/>
          </a:ln>
        </p:spPr>
      </p:pic>
      <p:sp>
        <p:nvSpPr>
          <p:cNvPr id="6" name="Title 1"/>
          <p:cNvSpPr txBox="1">
            <a:spLocks/>
          </p:cNvSpPr>
          <p:nvPr/>
        </p:nvSpPr>
        <p:spPr>
          <a:xfrm>
            <a:off x="2181279" y="2377440"/>
            <a:ext cx="6705600" cy="990600"/>
          </a:xfrm>
          <a:prstGeom prst="rect">
            <a:avLst/>
          </a:prstGeom>
          <a:solidFill>
            <a:schemeClr val="accent2">
              <a:lumMod val="40000"/>
              <a:lumOff val="60000"/>
            </a:schemeClr>
          </a:solidFill>
          <a:ln>
            <a:solidFill>
              <a:schemeClr val="accent2">
                <a:lumMod val="50000"/>
              </a:schemeClr>
            </a:solidFill>
          </a:ln>
        </p:spPr>
        <p:txBody>
          <a:bodyPr anchor="b">
            <a:noAutofit/>
          </a:bodyPr>
          <a:lstStyle/>
          <a:p>
            <a:pPr algn="ctr">
              <a:spcBef>
                <a:spcPct val="0"/>
              </a:spcBef>
              <a:defRPr/>
            </a:pPr>
            <a:r>
              <a:rPr lang="en-US" sz="4800" b="1" dirty="0" smtClean="0">
                <a:solidFill>
                  <a:schemeClr val="bg1"/>
                </a:solidFill>
                <a:latin typeface="Edwardian Script ITC" panose="030303020407070D0804" pitchFamily="66" charset="0"/>
                <a:cs typeface="Times New Roman" panose="02020603050405020304" pitchFamily="18" charset="0"/>
              </a:rPr>
              <a:t> </a:t>
            </a:r>
          </a:p>
        </p:txBody>
      </p:sp>
      <p:pic>
        <p:nvPicPr>
          <p:cNvPr id="8" name="Picture 2" descr="seal[1]"/>
          <p:cNvPicPr>
            <a:picLocks noChangeAspect="1" noChangeArrowheads="1"/>
          </p:cNvPicPr>
          <p:nvPr/>
        </p:nvPicPr>
        <p:blipFill>
          <a:blip r:embed="rId5" cstate="print"/>
          <a:srcRect/>
          <a:stretch>
            <a:fillRect/>
          </a:stretch>
        </p:blipFill>
        <p:spPr bwMode="auto">
          <a:xfrm>
            <a:off x="381000" y="2514600"/>
            <a:ext cx="1341120" cy="1219200"/>
          </a:xfrm>
          <a:prstGeom prst="rect">
            <a:avLst/>
          </a:prstGeom>
          <a:noFill/>
          <a:ln w="9525" algn="in">
            <a:noFill/>
            <a:miter lim="800000"/>
            <a:headEnd/>
            <a:tailEnd/>
          </a:ln>
          <a:effectLst/>
        </p:spPr>
      </p:pic>
      <p:pic>
        <p:nvPicPr>
          <p:cNvPr id="12" name="Picture 2"/>
          <p:cNvPicPr>
            <a:picLocks noChangeAspect="1" noChangeArrowheads="1"/>
          </p:cNvPicPr>
          <p:nvPr/>
        </p:nvPicPr>
        <p:blipFill>
          <a:blip r:embed="rId6" cstate="print"/>
          <a:srcRect/>
          <a:stretch>
            <a:fillRect/>
          </a:stretch>
        </p:blipFill>
        <p:spPr bwMode="auto">
          <a:xfrm>
            <a:off x="457200" y="4953000"/>
            <a:ext cx="1371600" cy="766028"/>
          </a:xfrm>
          <a:prstGeom prst="rect">
            <a:avLst/>
          </a:prstGeom>
          <a:noFill/>
          <a:ln w="9525" algn="in">
            <a:noFill/>
            <a:miter lim="800000"/>
            <a:headEnd/>
            <a:tailEnd/>
          </a:ln>
          <a:effectLst/>
        </p:spPr>
      </p:pic>
      <p:sp>
        <p:nvSpPr>
          <p:cNvPr id="13" name="Text Box 3"/>
          <p:cNvSpPr txBox="1">
            <a:spLocks noChangeArrowheads="1"/>
          </p:cNvSpPr>
          <p:nvPr/>
        </p:nvSpPr>
        <p:spPr bwMode="auto">
          <a:xfrm>
            <a:off x="152400" y="5795228"/>
            <a:ext cx="1885950" cy="520700"/>
          </a:xfrm>
          <a:prstGeom prst="rect">
            <a:avLst/>
          </a:prstGeom>
          <a:solidFill>
            <a:schemeClr val="accent2">
              <a:lumMod val="20000"/>
              <a:lumOff val="80000"/>
            </a:schemeClr>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000000"/>
                </a:solidFill>
                <a:effectLst/>
                <a:latin typeface="Edwardian Script ITC" pitchFamily="66"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000000"/>
                </a:solidFill>
                <a:effectLst/>
                <a:latin typeface="Edwardian Script ITC" pitchFamily="66" charset="0"/>
                <a:cs typeface="Arial" pitchFamily="34" charset="0"/>
              </a:rPr>
              <a:t>Education, History and Culture!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F98C2D52-0AD9-4660-AFB9-D713E4EF041D" descr="cid:image003.png@01D14A0F.AB2505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3916680"/>
            <a:ext cx="1885950" cy="75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txBox="1">
            <a:spLocks/>
          </p:cNvSpPr>
          <p:nvPr/>
        </p:nvSpPr>
        <p:spPr>
          <a:xfrm>
            <a:off x="2133600" y="3581400"/>
            <a:ext cx="6705600" cy="1752600"/>
          </a:xfrm>
          <a:prstGeom prst="rect">
            <a:avLst/>
          </a:prstGeom>
          <a:solidFill>
            <a:schemeClr val="accent4">
              <a:lumMod val="75000"/>
            </a:schemeClr>
          </a:solidFill>
          <a:ln>
            <a:solidFill>
              <a:schemeClr val="accent2">
                <a:lumMod val="50000"/>
              </a:schemeClr>
            </a:solidFill>
          </a:ln>
        </p:spPr>
        <p:txBody>
          <a:bodyPr anchor="b">
            <a:noAutofit/>
          </a:bodyPr>
          <a:lstStyle/>
          <a:p>
            <a:pPr algn="ctr">
              <a:spcBef>
                <a:spcPct val="0"/>
              </a:spcBef>
              <a:defRPr/>
            </a:pPr>
            <a:r>
              <a:rPr lang="en-US" sz="3600" b="1" dirty="0" smtClean="0">
                <a:solidFill>
                  <a:schemeClr val="bg1"/>
                </a:solidFill>
                <a:latin typeface="Edwardian Script ITC" panose="030303020407070D0804" pitchFamily="66" charset="0"/>
                <a:ea typeface="Tahoma" panose="020B0604030504040204" pitchFamily="34" charset="0"/>
                <a:cs typeface="Angsana New" panose="02020603050405020304" pitchFamily="18" charset="-34"/>
              </a:rPr>
              <a:t>Compliments of:</a:t>
            </a:r>
          </a:p>
          <a:p>
            <a:pPr algn="ctr">
              <a:spcBef>
                <a:spcPct val="0"/>
              </a:spcBef>
              <a:defRPr/>
            </a:pPr>
            <a:r>
              <a:rPr lang="en-US" sz="3600" b="1" dirty="0" smtClean="0">
                <a:solidFill>
                  <a:schemeClr val="bg1"/>
                </a:solidFill>
                <a:latin typeface="Edwardian Script ITC" panose="030303020407070D0804" pitchFamily="66" charset="0"/>
                <a:ea typeface="Tahoma" panose="020B0604030504040204" pitchFamily="34" charset="0"/>
                <a:cs typeface="Angsana New" panose="02020603050405020304" pitchFamily="18" charset="-34"/>
              </a:rPr>
              <a:t>Virgin Islands Department of Education</a:t>
            </a:r>
          </a:p>
          <a:p>
            <a:pPr algn="ctr">
              <a:spcBef>
                <a:spcPct val="0"/>
              </a:spcBef>
              <a:defRPr/>
            </a:pPr>
            <a:r>
              <a:rPr lang="en-US" sz="3600" b="1" dirty="0" smtClean="0">
                <a:solidFill>
                  <a:schemeClr val="bg1"/>
                </a:solidFill>
                <a:latin typeface="Edwardian Script ITC" panose="030303020407070D0804" pitchFamily="66" charset="0"/>
                <a:ea typeface="Tahoma" panose="020B0604030504040204" pitchFamily="34" charset="0"/>
                <a:cs typeface="Angsana New" panose="02020603050405020304" pitchFamily="18" charset="-34"/>
              </a:rPr>
              <a:t>Division of Virgin Islands Cultural Education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58233"/>
            <a:ext cx="6858000" cy="1092607"/>
          </a:xfrm>
          <a:prstGeom prst="rect">
            <a:avLst/>
          </a:prstGeom>
          <a:solidFill>
            <a:srgbClr val="7030A0"/>
          </a:solidFill>
        </p:spPr>
        <p:txBody>
          <a:bodyPr wrap="square">
            <a:spAutoFit/>
          </a:bodyPr>
          <a:lstStyle/>
          <a:p>
            <a:pPr algn="just"/>
            <a:r>
              <a:rPr lang="en-US" sz="1300" b="1" dirty="0" smtClean="0">
                <a:solidFill>
                  <a:schemeClr val="bg1"/>
                </a:solidFill>
                <a:latin typeface="Times New Roman" pitchFamily="18" charset="0"/>
                <a:cs typeface="Times New Roman" pitchFamily="18" charset="0"/>
              </a:rPr>
              <a:t>In the Virgin Islands of the United States of America, there </a:t>
            </a:r>
            <a:r>
              <a:rPr lang="en-US" sz="1300" b="1" dirty="0">
                <a:solidFill>
                  <a:schemeClr val="bg1"/>
                </a:solidFill>
                <a:latin typeface="Times New Roman" pitchFamily="18" charset="0"/>
                <a:cs typeface="Times New Roman" pitchFamily="18" charset="0"/>
              </a:rPr>
              <a:t>are no </a:t>
            </a:r>
            <a:r>
              <a:rPr lang="en-US" sz="1300" b="1" dirty="0" smtClean="0">
                <a:solidFill>
                  <a:schemeClr val="bg1"/>
                </a:solidFill>
                <a:latin typeface="Times New Roman" pitchFamily="18" charset="0"/>
                <a:cs typeface="Times New Roman" pitchFamily="18" charset="0"/>
              </a:rPr>
              <a:t>holidays in the month of August.  Hence, as we embark on the 2017 – 2018 school year, the Division of Virgin Islands Cultural Education will suggest ten ways to ‘Teach Responsibility to Your Child’, ‘Help Your Child Make Wise Decisions’, ‘Motivate Your Child to Read’, and  ‘Help Your Child Do Well in School’.</a:t>
            </a:r>
          </a:p>
        </p:txBody>
      </p:sp>
      <p:sp>
        <p:nvSpPr>
          <p:cNvPr id="6" name="TextBox 5"/>
          <p:cNvSpPr txBox="1"/>
          <p:nvPr/>
        </p:nvSpPr>
        <p:spPr>
          <a:xfrm>
            <a:off x="320040" y="1435671"/>
            <a:ext cx="4191000" cy="5193729"/>
          </a:xfrm>
          <a:prstGeom prst="rect">
            <a:avLst/>
          </a:prstGeom>
          <a:solidFill>
            <a:schemeClr val="accent2">
              <a:lumMod val="60000"/>
              <a:lumOff val="4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100" b="1" u="sng"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rPr>
              <a:t>10 Ways to Teach Responsibility to your Child</a:t>
            </a:r>
          </a:p>
          <a:p>
            <a:endParaRPr lang="en-US" sz="1100" b="1" u="sng" dirty="0" smtClean="0">
              <a:solidFill>
                <a:schemeClr val="bg1"/>
              </a:solidFill>
              <a:effectLst>
                <a:outerShdw blurRad="38100" dist="38100" dir="2700000" algn="tl">
                  <a:srgbClr val="000000">
                    <a:alpha val="43137"/>
                  </a:srgbClr>
                </a:outerShdw>
              </a:effectLst>
              <a:latin typeface="+mj-lt"/>
              <a:cs typeface="Times New Roman" panose="02020603050405020304" pitchFamily="18" charset="0"/>
            </a:endParaRPr>
          </a:p>
          <a:p>
            <a:pPr algn="just">
              <a:buFont typeface="Arial" charset="0"/>
              <a:buChar char="•"/>
            </a:pPr>
            <a:r>
              <a:rPr lang="en-US" sz="1100" b="1" dirty="0" smtClean="0">
                <a:solidFill>
                  <a:schemeClr val="bg1"/>
                </a:solidFill>
                <a:latin typeface="+mj-lt"/>
                <a:cs typeface="Times New Roman" panose="02020603050405020304" pitchFamily="18" charset="0"/>
              </a:rPr>
              <a:t>Establish family rules and be consistent about carrying out consequences if they’re not followed.  Rules might be about curfews, friends and when to do homework.</a:t>
            </a:r>
          </a:p>
          <a:p>
            <a:pPr algn="just">
              <a:buFont typeface="Arial" charset="0"/>
              <a:buChar char="•"/>
            </a:pPr>
            <a:r>
              <a:rPr lang="en-US" sz="1100" b="1" dirty="0" smtClean="0">
                <a:solidFill>
                  <a:schemeClr val="bg1"/>
                </a:solidFill>
                <a:latin typeface="+mj-lt"/>
                <a:cs typeface="Times New Roman" panose="02020603050405020304" pitchFamily="18" charset="0"/>
              </a:rPr>
              <a:t> Assign household chores and see that they’re done on schedule.  A chart in easy view can help.</a:t>
            </a:r>
          </a:p>
          <a:p>
            <a:pPr algn="just">
              <a:buFont typeface="Arial" charset="0"/>
              <a:buChar char="•"/>
            </a:pPr>
            <a:r>
              <a:rPr lang="en-US" sz="1100" b="1" dirty="0" smtClean="0">
                <a:solidFill>
                  <a:schemeClr val="bg1"/>
                </a:solidFill>
                <a:latin typeface="+mj-lt"/>
                <a:cs typeface="Times New Roman" panose="02020603050405020304" pitchFamily="18" charset="0"/>
              </a:rPr>
              <a:t>Help your child get and stay organized with schoolwork and other activities.</a:t>
            </a:r>
          </a:p>
          <a:p>
            <a:pPr algn="just">
              <a:buFont typeface="Arial" charset="0"/>
              <a:buChar char="•"/>
            </a:pPr>
            <a:r>
              <a:rPr lang="en-US" sz="1100" b="1" dirty="0" smtClean="0">
                <a:solidFill>
                  <a:schemeClr val="bg1"/>
                </a:solidFill>
                <a:latin typeface="+mj-lt"/>
                <a:cs typeface="Times New Roman" panose="02020603050405020304" pitchFamily="18" charset="0"/>
              </a:rPr>
              <a:t>Be a good role model by meeting your own obligations completely and on time.</a:t>
            </a:r>
          </a:p>
          <a:p>
            <a:pPr algn="just">
              <a:buFont typeface="Arial" charset="0"/>
              <a:buChar char="•"/>
            </a:pPr>
            <a:r>
              <a:rPr lang="en-US" sz="1100" b="1" dirty="0" smtClean="0">
                <a:solidFill>
                  <a:schemeClr val="bg1"/>
                </a:solidFill>
                <a:latin typeface="+mj-lt"/>
                <a:cs typeface="Times New Roman" panose="02020603050405020304" pitchFamily="18" charset="0"/>
              </a:rPr>
              <a:t>Ask for your  child’s input when making family decisions, If there are problems, brainstorm solutions together.</a:t>
            </a:r>
          </a:p>
          <a:p>
            <a:pPr algn="just">
              <a:buFont typeface="Arial" charset="0"/>
              <a:buChar char="•"/>
            </a:pPr>
            <a:r>
              <a:rPr lang="en-US" sz="1100" b="1" dirty="0" smtClean="0">
                <a:solidFill>
                  <a:schemeClr val="bg1"/>
                </a:solidFill>
                <a:latin typeface="+mj-lt"/>
                <a:cs typeface="Times New Roman" panose="02020603050405020304" pitchFamily="18" charset="0"/>
              </a:rPr>
              <a:t>Provide your child with ways to earn, save, and manage money.</a:t>
            </a:r>
          </a:p>
          <a:p>
            <a:pPr algn="just">
              <a:buFont typeface="Arial" charset="0"/>
              <a:buChar char="•"/>
            </a:pPr>
            <a:r>
              <a:rPr lang="en-US" sz="1100" b="1" dirty="0" smtClean="0">
                <a:solidFill>
                  <a:schemeClr val="bg1"/>
                </a:solidFill>
                <a:latin typeface="+mj-lt"/>
                <a:cs typeface="Times New Roman" panose="02020603050405020304" pitchFamily="18" charset="0"/>
              </a:rPr>
              <a:t>Allow your teen to make personal choices in certain areas.  These can include dress and extracurricular activities – anything that doesn’t put your teen in danger.</a:t>
            </a:r>
          </a:p>
          <a:p>
            <a:pPr algn="just">
              <a:buFont typeface="Arial" charset="0"/>
              <a:buChar char="•"/>
            </a:pPr>
            <a:r>
              <a:rPr lang="en-US" sz="1100" b="1" dirty="0" smtClean="0">
                <a:solidFill>
                  <a:schemeClr val="bg1"/>
                </a:solidFill>
                <a:latin typeface="+mj-lt"/>
                <a:cs typeface="Times New Roman" panose="02020603050405020304" pitchFamily="18" charset="0"/>
              </a:rPr>
              <a:t>Help your teen consider the consequences of every action.  Provide facts where appropriate on such issues as using tobacco or taking unwise risks.</a:t>
            </a:r>
          </a:p>
          <a:p>
            <a:pPr algn="just">
              <a:buFont typeface="Arial" charset="0"/>
              <a:buChar char="•"/>
            </a:pPr>
            <a:r>
              <a:rPr lang="en-US" sz="1100" b="1" dirty="0" smtClean="0">
                <a:solidFill>
                  <a:schemeClr val="bg1"/>
                </a:solidFill>
                <a:latin typeface="+mj-lt"/>
                <a:cs typeface="Times New Roman" panose="02020603050405020304" pitchFamily="18" charset="0"/>
              </a:rPr>
              <a:t>Keep the channels of communication open.  Listen with an open mind so your child can discuss mistakes he or she has made, and learn from experience.</a:t>
            </a:r>
          </a:p>
          <a:p>
            <a:pPr algn="just">
              <a:buFont typeface="Arial" charset="0"/>
              <a:buChar char="•"/>
            </a:pPr>
            <a:r>
              <a:rPr lang="en-US" sz="1100" b="1" dirty="0" smtClean="0">
                <a:solidFill>
                  <a:schemeClr val="bg1"/>
                </a:solidFill>
                <a:latin typeface="+mj-lt"/>
                <a:cs typeface="Times New Roman" panose="02020603050405020304" pitchFamily="18" charset="0"/>
              </a:rPr>
              <a:t>Encourage your teen to show concern for others and become involved in local service projects.</a:t>
            </a:r>
          </a:p>
          <a:p>
            <a:pPr algn="just">
              <a:buFont typeface="Arial" charset="0"/>
              <a:buChar char="•"/>
            </a:pPr>
            <a:endParaRPr lang="en-US" sz="1100" b="1" dirty="0" smtClean="0">
              <a:solidFill>
                <a:schemeClr val="bg1"/>
              </a:solidFill>
              <a:latin typeface="+mj-lt"/>
              <a:cs typeface="Times New Roman" panose="02020603050405020304" pitchFamily="18" charset="0"/>
            </a:endParaRPr>
          </a:p>
          <a:p>
            <a:pPr algn="ctr">
              <a:buFont typeface="Arial" charset="0"/>
              <a:buChar char="•"/>
            </a:pPr>
            <a:endParaRPr lang="en-US" sz="1150" b="1" dirty="0" smtClean="0">
              <a:solidFill>
                <a:schemeClr val="bg1"/>
              </a:solidFill>
              <a:latin typeface="Times New Roman" panose="02020603050405020304" pitchFamily="18" charset="0"/>
              <a:cs typeface="Times New Roman" panose="02020603050405020304" pitchFamily="18" charset="0"/>
            </a:endParaRPr>
          </a:p>
          <a:p>
            <a:pPr algn="ctr">
              <a:buFont typeface="Arial" charset="0"/>
              <a:buChar char="•"/>
            </a:pPr>
            <a:endParaRPr lang="en-US" sz="1150" b="1" dirty="0" smtClean="0">
              <a:solidFill>
                <a:schemeClr val="bg1"/>
              </a:solidFill>
              <a:latin typeface="Times New Roman" panose="02020603050405020304" pitchFamily="18" charset="0"/>
              <a:cs typeface="Times New Roman" panose="02020603050405020304" pitchFamily="18" charset="0"/>
            </a:endParaRPr>
          </a:p>
          <a:p>
            <a:pPr algn="ctr">
              <a:buFont typeface="Arial" charset="0"/>
              <a:buChar char="•"/>
            </a:pPr>
            <a:endParaRPr lang="en-US" sz="1150" b="1" dirty="0">
              <a:solidFill>
                <a:schemeClr val="bg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4648200" y="1384786"/>
            <a:ext cx="4191000" cy="5278368"/>
          </a:xfrm>
          <a:prstGeom prst="rect">
            <a:avLst/>
          </a:prstGeom>
          <a:solidFill>
            <a:schemeClr val="accent2">
              <a:lumMod val="60000"/>
              <a:lumOff val="4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300" b="1" u="sng" dirty="0" smtClean="0">
                <a:solidFill>
                  <a:schemeClr val="bg1"/>
                </a:solidFill>
                <a:effectLst>
                  <a:outerShdw blurRad="38100" dist="38100" dir="2700000" algn="tl">
                    <a:srgbClr val="000000">
                      <a:alpha val="43137"/>
                    </a:srgbClr>
                  </a:outerShdw>
                </a:effectLst>
              </a:rPr>
              <a:t>10 Ways to Help Your Child Make Wise Decisions</a:t>
            </a:r>
          </a:p>
          <a:p>
            <a:pPr algn="ctr"/>
            <a:endParaRPr lang="en-US" sz="500" b="1" u="sng" dirty="0" smtClean="0">
              <a:solidFill>
                <a:schemeClr val="bg1"/>
              </a:solidFill>
              <a:effectLst>
                <a:outerShdw blurRad="38100" dist="38100" dir="2700000" algn="tl">
                  <a:srgbClr val="000000">
                    <a:alpha val="43137"/>
                  </a:srgbClr>
                </a:outerShdw>
              </a:effectLst>
            </a:endParaRPr>
          </a:p>
          <a:p>
            <a:pPr algn="just">
              <a:buFont typeface="Arial" charset="0"/>
              <a:buChar char="•"/>
            </a:pPr>
            <a:r>
              <a:rPr lang="en-US" sz="1100" b="1" dirty="0" smtClean="0">
                <a:solidFill>
                  <a:schemeClr val="bg1"/>
                </a:solidFill>
              </a:rPr>
              <a:t>Give your child the opportunity to make choices about food, clothes, and other non-critical areas, even when it’s easier to simply issue a command.</a:t>
            </a:r>
          </a:p>
          <a:p>
            <a:pPr algn="just">
              <a:buFont typeface="Arial" charset="0"/>
              <a:buChar char="•"/>
            </a:pPr>
            <a:r>
              <a:rPr lang="en-US" sz="1100" b="1" dirty="0" smtClean="0">
                <a:solidFill>
                  <a:schemeClr val="bg1"/>
                </a:solidFill>
              </a:rPr>
              <a:t>Ask for your child’s opinion about what should be done in various situations.</a:t>
            </a:r>
          </a:p>
          <a:p>
            <a:pPr algn="just">
              <a:buFont typeface="Arial" charset="0"/>
              <a:buChar char="•"/>
            </a:pPr>
            <a:r>
              <a:rPr lang="en-US" sz="1100" b="1" dirty="0" smtClean="0">
                <a:solidFill>
                  <a:schemeClr val="bg1"/>
                </a:solidFill>
              </a:rPr>
              <a:t>Let  your child be the one to decide if more practice on a task or skill is needed before trying something harder.</a:t>
            </a:r>
          </a:p>
          <a:p>
            <a:pPr algn="just">
              <a:buFont typeface="Arial" charset="0"/>
              <a:buChar char="•"/>
            </a:pPr>
            <a:r>
              <a:rPr lang="en-US" sz="1100" b="1" dirty="0" smtClean="0">
                <a:solidFill>
                  <a:schemeClr val="bg1"/>
                </a:solidFill>
              </a:rPr>
              <a:t>Permit your child to decide how to solve problems, even though you would find it quicker to provide a solution.  Explore together the possible consequences if certain choices are made.</a:t>
            </a:r>
          </a:p>
          <a:p>
            <a:pPr algn="just">
              <a:buFont typeface="Arial" charset="0"/>
              <a:buChar char="•"/>
            </a:pPr>
            <a:r>
              <a:rPr lang="en-US" sz="1100" b="1" dirty="0" smtClean="0">
                <a:solidFill>
                  <a:schemeClr val="bg1"/>
                </a:solidFill>
              </a:rPr>
              <a:t>Let your child offer concrete evidence to show a readiness for new privileges or responsibilities.</a:t>
            </a:r>
          </a:p>
          <a:p>
            <a:pPr algn="just">
              <a:buFont typeface="Arial" charset="0"/>
              <a:buChar char="•"/>
            </a:pPr>
            <a:r>
              <a:rPr lang="en-US" sz="1100" b="1" dirty="0" smtClean="0">
                <a:solidFill>
                  <a:schemeClr val="bg1"/>
                </a:solidFill>
              </a:rPr>
              <a:t>When conflicts arise, request that your child take some responsibility for resolving them in a way that will work for all involved.</a:t>
            </a:r>
          </a:p>
          <a:p>
            <a:pPr algn="just">
              <a:buFont typeface="Arial" charset="0"/>
              <a:buChar char="•"/>
            </a:pPr>
            <a:r>
              <a:rPr lang="en-US" sz="1100" b="1" dirty="0" smtClean="0">
                <a:solidFill>
                  <a:schemeClr val="bg1"/>
                </a:solidFill>
              </a:rPr>
              <a:t>If your child is angry, have him or her cool down rather than make a rash decision.</a:t>
            </a:r>
          </a:p>
          <a:p>
            <a:pPr algn="just">
              <a:buFont typeface="Arial" charset="0"/>
              <a:buChar char="•"/>
            </a:pPr>
            <a:r>
              <a:rPr lang="en-US" sz="1100" b="1" dirty="0" smtClean="0">
                <a:solidFill>
                  <a:schemeClr val="bg1"/>
                </a:solidFill>
              </a:rPr>
              <a:t>Give your child the space to make poor (but not life-threatening) decisions.  Children, like us all, often learn from mistakes.</a:t>
            </a:r>
          </a:p>
          <a:p>
            <a:pPr algn="just">
              <a:buFont typeface="Arial" charset="0"/>
              <a:buChar char="•"/>
            </a:pPr>
            <a:r>
              <a:rPr lang="en-US" sz="1100" b="1" dirty="0" smtClean="0">
                <a:solidFill>
                  <a:schemeClr val="bg1"/>
                </a:solidFill>
              </a:rPr>
              <a:t>Offer  your support and understanding when your child makes mistakes in judgment.  Then discipline as needed.</a:t>
            </a:r>
          </a:p>
          <a:p>
            <a:pPr algn="just">
              <a:buFont typeface="Arial" charset="0"/>
              <a:buChar char="•"/>
            </a:pPr>
            <a:r>
              <a:rPr lang="en-US" sz="1100" b="1" dirty="0" smtClean="0">
                <a:solidFill>
                  <a:schemeClr val="bg1"/>
                </a:solidFill>
              </a:rPr>
              <a:t>Acknowledge your child’s good decisions.  Point them out when made and refer to them when future decisions are required. </a:t>
            </a:r>
          </a:p>
          <a:p>
            <a:pPr algn="just">
              <a:buFont typeface="Arial" charset="0"/>
              <a:buChar char="•"/>
            </a:pPr>
            <a:endParaRPr lang="en-US" sz="1100" b="1" dirty="0" smtClean="0">
              <a:solidFill>
                <a:schemeClr val="bg1"/>
              </a:solidFill>
            </a:endParaRPr>
          </a:p>
          <a:p>
            <a:pPr algn="just">
              <a:buFont typeface="Arial" charset="0"/>
              <a:buChar char="•"/>
            </a:pPr>
            <a:endParaRPr lang="en-US" sz="1100" dirty="0" smtClean="0">
              <a:solidFill>
                <a:schemeClr val="bg1"/>
              </a:solidFill>
            </a:endParaRPr>
          </a:p>
          <a:p>
            <a:pPr algn="ctr"/>
            <a:endParaRPr lang="en-US" sz="1100" dirty="0"/>
          </a:p>
        </p:txBody>
      </p:sp>
      <p:sp>
        <p:nvSpPr>
          <p:cNvPr id="9" name="TextBox 8"/>
          <p:cNvSpPr txBox="1"/>
          <p:nvPr/>
        </p:nvSpPr>
        <p:spPr>
          <a:xfrm>
            <a:off x="457200" y="5943600"/>
            <a:ext cx="3886200" cy="553998"/>
          </a:xfrm>
          <a:prstGeom prst="rect">
            <a:avLst/>
          </a:prstGeom>
          <a:solidFill>
            <a:schemeClr val="accent5">
              <a:lumMod val="75000"/>
            </a:schemeClr>
          </a:solidFill>
          <a:ln>
            <a:solidFill>
              <a:schemeClr val="accent1"/>
            </a:solidFill>
          </a:ln>
        </p:spPr>
        <p:txBody>
          <a:bodyPr wrap="square" rtlCol="0">
            <a:spAutoFit/>
          </a:bodyPr>
          <a:lstStyle/>
          <a:p>
            <a:pPr algn="ctr"/>
            <a:r>
              <a:rPr lang="en-US" sz="1000" b="1" dirty="0" smtClean="0">
                <a:solidFill>
                  <a:schemeClr val="accent6">
                    <a:lumMod val="20000"/>
                    <a:lumOff val="80000"/>
                  </a:schemeClr>
                </a:solidFill>
                <a:latin typeface="Bookman Old Style" pitchFamily="18" charset="0"/>
              </a:rPr>
              <a:t>Remember:  Your child, especially your teen, is on the road to independence and needs your help and example to reach that goal successfully!</a:t>
            </a:r>
            <a:endParaRPr lang="en-US" sz="1000" b="1" dirty="0">
              <a:solidFill>
                <a:schemeClr val="accent6">
                  <a:lumMod val="20000"/>
                  <a:lumOff val="80000"/>
                </a:schemeClr>
              </a:solidFill>
              <a:latin typeface="Bookman Old Style" pitchFamily="18" charset="0"/>
            </a:endParaRPr>
          </a:p>
        </p:txBody>
      </p:sp>
      <p:sp>
        <p:nvSpPr>
          <p:cNvPr id="10" name="TextBox 9"/>
          <p:cNvSpPr txBox="1"/>
          <p:nvPr/>
        </p:nvSpPr>
        <p:spPr>
          <a:xfrm>
            <a:off x="4800600" y="6075402"/>
            <a:ext cx="3886200" cy="553998"/>
          </a:xfrm>
          <a:prstGeom prst="rect">
            <a:avLst/>
          </a:prstGeom>
          <a:solidFill>
            <a:schemeClr val="accent5">
              <a:lumMod val="75000"/>
            </a:schemeClr>
          </a:solidFill>
          <a:ln>
            <a:solidFill>
              <a:schemeClr val="accent1"/>
            </a:solidFill>
          </a:ln>
        </p:spPr>
        <p:txBody>
          <a:bodyPr wrap="square" rtlCol="0">
            <a:spAutoFit/>
          </a:bodyPr>
          <a:lstStyle/>
          <a:p>
            <a:pPr algn="ctr"/>
            <a:r>
              <a:rPr lang="en-US" sz="1000" b="1" dirty="0" smtClean="0">
                <a:solidFill>
                  <a:schemeClr val="accent6">
                    <a:lumMod val="20000"/>
                    <a:lumOff val="80000"/>
                  </a:schemeClr>
                </a:solidFill>
                <a:latin typeface="Bookman Old Style" pitchFamily="18" charset="0"/>
              </a:rPr>
              <a:t>Remember:  Wise decision-making comes from practice and encouragement.</a:t>
            </a:r>
          </a:p>
          <a:p>
            <a:pPr algn="ctr"/>
            <a:endParaRPr lang="en-US" sz="1000" b="1" dirty="0">
              <a:solidFill>
                <a:schemeClr val="accent1">
                  <a:lumMod val="50000"/>
                </a:schemeClr>
              </a:solidFill>
              <a:latin typeface="Bookman Old Style" pitchFamily="18" charset="0"/>
            </a:endParaRPr>
          </a:p>
        </p:txBody>
      </p:sp>
      <p:pic>
        <p:nvPicPr>
          <p:cNvPr id="11" name="Picture 2" descr="https://s-media-cache-ak0.pinimg.com/736x/21/21/7b/21217b06aacf5caf4de8e62125b803f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6611" y="148103"/>
            <a:ext cx="1582589" cy="12234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ext Box 2"/>
          <p:cNvSpPr txBox="1">
            <a:spLocks noChangeArrowheads="1"/>
          </p:cNvSpPr>
          <p:nvPr/>
        </p:nvSpPr>
        <p:spPr bwMode="auto">
          <a:xfrm>
            <a:off x="1219200" y="762000"/>
            <a:ext cx="7543800" cy="50292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just" fontAlgn="base">
              <a:spcBef>
                <a:spcPct val="0"/>
              </a:spcBef>
            </a:pPr>
            <a:endParaRPr lang="en-US" sz="1400" dirty="0" smtClean="0">
              <a:solidFill>
                <a:srgbClr val="000000"/>
              </a:solidFill>
              <a:latin typeface="Times New Roman" pitchFamily="18" charset="0"/>
              <a:cs typeface="Times New Roman" pitchFamily="18" charset="0"/>
            </a:endParaRPr>
          </a:p>
          <a:p>
            <a:pPr algn="just" fontAlgn="base">
              <a:spcBef>
                <a:spcPct val="0"/>
              </a:spcBef>
            </a:pPr>
            <a:endParaRPr lang="en-US" sz="1400" dirty="0" smtClean="0">
              <a:solidFill>
                <a:srgbClr val="000000"/>
              </a:solidFill>
              <a:latin typeface="Times New Roman" pitchFamily="18" charset="0"/>
              <a:cs typeface="Times New Roman" pitchFamily="18" charset="0"/>
            </a:endParaRPr>
          </a:p>
          <a:p>
            <a:pPr algn="just" fontAlgn="base">
              <a:spcBef>
                <a:spcPct val="0"/>
              </a:spcBef>
            </a:pPr>
            <a:endParaRPr lang="en-US" sz="1400" dirty="0" smtClean="0">
              <a:solidFill>
                <a:srgbClr val="000000"/>
              </a:solidFill>
              <a:latin typeface="Times New Roman" pitchFamily="18" charset="0"/>
              <a:cs typeface="Times New Roman" pitchFamily="18" charset="0"/>
            </a:endParaRPr>
          </a:p>
          <a:p>
            <a:pPr algn="just" fontAlgn="base">
              <a:spcBef>
                <a:spcPct val="0"/>
              </a:spcBef>
            </a:pPr>
            <a:endParaRPr lang="en-US" sz="1400" dirty="0" smtClean="0">
              <a:solidFill>
                <a:srgbClr val="000000"/>
              </a:solidFill>
              <a:latin typeface="Times New Roman" pitchFamily="18" charset="0"/>
              <a:cs typeface="Times New Roman" pitchFamily="18" charset="0"/>
            </a:endParaRPr>
          </a:p>
          <a:p>
            <a:pPr lvl="0" algn="just" fontAlgn="base">
              <a:spcBef>
                <a:spcPct val="0"/>
              </a:spcBef>
            </a:pPr>
            <a:endParaRPr lang="en-US" sz="1400" dirty="0" smtClean="0">
              <a:solidFill>
                <a:srgbClr val="000000"/>
              </a:solidFill>
              <a:latin typeface="Times New Roman" pitchFamily="18" charset="0"/>
              <a:cs typeface="Times New Roman" pitchFamily="18" charset="0"/>
            </a:endParaRPr>
          </a:p>
        </p:txBody>
      </p:sp>
      <p:sp>
        <p:nvSpPr>
          <p:cNvPr id="6" name="TextBox 5"/>
          <p:cNvSpPr txBox="1"/>
          <p:nvPr/>
        </p:nvSpPr>
        <p:spPr>
          <a:xfrm>
            <a:off x="304800" y="304800"/>
            <a:ext cx="4191000" cy="5616922"/>
          </a:xfrm>
          <a:prstGeom prst="rect">
            <a:avLst/>
          </a:prstGeom>
          <a:solidFill>
            <a:schemeClr val="accent2">
              <a:lumMod val="60000"/>
              <a:lumOff val="4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300" b="1" u="sng" dirty="0" smtClean="0">
                <a:solidFill>
                  <a:schemeClr val="bg1"/>
                </a:solidFill>
                <a:effectLst>
                  <a:outerShdw blurRad="38100" dist="38100" dir="2700000" algn="tl">
                    <a:srgbClr val="000000">
                      <a:alpha val="43137"/>
                    </a:srgbClr>
                  </a:outerShdw>
                </a:effectLst>
              </a:rPr>
              <a:t>10 Ways to Motivate Your Child to Read</a:t>
            </a:r>
          </a:p>
          <a:p>
            <a:pPr algn="ctr"/>
            <a:endParaRPr lang="en-US" sz="500" b="1" u="sng" dirty="0" smtClean="0">
              <a:solidFill>
                <a:schemeClr val="bg1"/>
              </a:solidFill>
              <a:effectLst>
                <a:outerShdw blurRad="38100" dist="38100" dir="2700000" algn="tl">
                  <a:srgbClr val="000000">
                    <a:alpha val="43137"/>
                  </a:srgbClr>
                </a:outerShdw>
              </a:effectLst>
            </a:endParaRPr>
          </a:p>
          <a:p>
            <a:pPr algn="just">
              <a:buFont typeface="Arial" charset="0"/>
              <a:buChar char="•"/>
            </a:pPr>
            <a:r>
              <a:rPr lang="en-US" sz="1100" b="1" dirty="0" smtClean="0">
                <a:solidFill>
                  <a:schemeClr val="bg1"/>
                </a:solidFill>
              </a:rPr>
              <a:t>Set an example.  Let your child catch you reading and taking enjoyment in it.</a:t>
            </a:r>
          </a:p>
          <a:p>
            <a:pPr algn="just">
              <a:buFont typeface="Arial" charset="0"/>
              <a:buChar char="•"/>
            </a:pPr>
            <a:r>
              <a:rPr lang="en-US" sz="1100" b="1" dirty="0" smtClean="0">
                <a:solidFill>
                  <a:schemeClr val="bg1"/>
                </a:solidFill>
              </a:rPr>
              <a:t>Have reading materials readily available.  Keep a variety of books, newspapers, and magazines at home.</a:t>
            </a:r>
          </a:p>
          <a:p>
            <a:pPr algn="just">
              <a:buFont typeface="Arial" charset="0"/>
              <a:buChar char="•"/>
            </a:pPr>
            <a:r>
              <a:rPr lang="en-US" sz="1100" b="1" dirty="0" smtClean="0">
                <a:solidFill>
                  <a:schemeClr val="bg1"/>
                </a:solidFill>
              </a:rPr>
              <a:t>Cater to your child’s interests.  Point out articles, news stories, and books about subjects your child is interested in.  This can include sports and entertainment sections of the newspaper.</a:t>
            </a:r>
          </a:p>
          <a:p>
            <a:pPr algn="just">
              <a:buFont typeface="Arial" charset="0"/>
              <a:buChar char="•"/>
            </a:pPr>
            <a:r>
              <a:rPr lang="en-US" sz="1100" b="1" dirty="0" smtClean="0">
                <a:solidFill>
                  <a:schemeClr val="bg1"/>
                </a:solidFill>
              </a:rPr>
              <a:t>Give magazine subscriptions as gifts.  Timely magazines with lively, bite-sized articles are especially inviting to children.  Besides, it’s fun to get mail.</a:t>
            </a:r>
          </a:p>
          <a:p>
            <a:pPr algn="just">
              <a:buFont typeface="Arial" charset="0"/>
              <a:buChar char="•"/>
            </a:pPr>
            <a:r>
              <a:rPr lang="en-US" sz="1100" b="1" dirty="0" smtClean="0">
                <a:solidFill>
                  <a:schemeClr val="bg1"/>
                </a:solidFill>
              </a:rPr>
              <a:t>Share what you’ve read.  Talk about the books and other materials that you’ve found interesting and ask your teen to do the same.</a:t>
            </a:r>
          </a:p>
          <a:p>
            <a:pPr algn="just">
              <a:buFont typeface="Arial" charset="0"/>
              <a:buChar char="•"/>
            </a:pPr>
            <a:r>
              <a:rPr lang="en-US" sz="1100" b="1" dirty="0" smtClean="0">
                <a:solidFill>
                  <a:schemeClr val="bg1"/>
                </a:solidFill>
              </a:rPr>
              <a:t>Be accepting.  Realize that almost anything your teen reads has value because it motivates more reading.  This includes comics and cartoon books.</a:t>
            </a:r>
          </a:p>
          <a:p>
            <a:pPr algn="just">
              <a:buFont typeface="Arial" charset="0"/>
              <a:buChar char="•"/>
            </a:pPr>
            <a:r>
              <a:rPr lang="en-US" sz="1100" b="1" dirty="0" smtClean="0">
                <a:solidFill>
                  <a:schemeClr val="bg1"/>
                </a:solidFill>
              </a:rPr>
              <a:t>Browse together. Stop at bookstores and libraries when you’re out together and make exploring their selections  fun.</a:t>
            </a:r>
          </a:p>
          <a:p>
            <a:pPr algn="just">
              <a:buFont typeface="Arial" charset="0"/>
              <a:buChar char="•"/>
            </a:pPr>
            <a:r>
              <a:rPr lang="en-US" sz="1100" b="1" dirty="0" smtClean="0">
                <a:solidFill>
                  <a:schemeClr val="bg1"/>
                </a:solidFill>
              </a:rPr>
              <a:t>Play audiotapes of good books when you’re in the car together.  Your child might want to read the books later on.</a:t>
            </a:r>
          </a:p>
          <a:p>
            <a:pPr algn="just">
              <a:buFont typeface="Arial" charset="0"/>
              <a:buChar char="•"/>
            </a:pPr>
            <a:r>
              <a:rPr lang="en-US" sz="1100" b="1" dirty="0" smtClean="0">
                <a:solidFill>
                  <a:schemeClr val="bg1"/>
                </a:solidFill>
              </a:rPr>
              <a:t>Interest your child in the world.  Discuss current events, sports, music, and other subjects that might inspire your teen to read about them.</a:t>
            </a:r>
          </a:p>
          <a:p>
            <a:pPr algn="just">
              <a:buFont typeface="Arial" charset="0"/>
              <a:buChar char="•"/>
            </a:pPr>
            <a:r>
              <a:rPr lang="en-US" sz="1100" b="1" dirty="0" smtClean="0">
                <a:solidFill>
                  <a:schemeClr val="bg1"/>
                </a:solidFill>
              </a:rPr>
              <a:t>Show an interest in what your teen reads.  Ask for recommendations of books you might enjoy.</a:t>
            </a:r>
          </a:p>
          <a:p>
            <a:pPr algn="just">
              <a:buFont typeface="Arial" charset="0"/>
              <a:buChar char="•"/>
            </a:pPr>
            <a:endParaRPr lang="en-US" sz="1100" b="1" dirty="0" smtClean="0">
              <a:solidFill>
                <a:schemeClr val="bg1"/>
              </a:solidFill>
            </a:endParaRPr>
          </a:p>
          <a:p>
            <a:pPr algn="ctr">
              <a:buFont typeface="Arial" charset="0"/>
              <a:buChar char="•"/>
            </a:pPr>
            <a:endParaRPr lang="en-US" sz="1100" b="1" dirty="0" smtClean="0"/>
          </a:p>
          <a:p>
            <a:pPr algn="ctr">
              <a:buFont typeface="Arial" charset="0"/>
              <a:buChar char="•"/>
            </a:pPr>
            <a:endParaRPr lang="en-US" sz="1100" b="1" dirty="0" smtClean="0"/>
          </a:p>
          <a:p>
            <a:pPr algn="ctr">
              <a:buFont typeface="Arial" charset="0"/>
              <a:buChar char="•"/>
            </a:pPr>
            <a:endParaRPr lang="en-US" sz="1100" b="1" dirty="0"/>
          </a:p>
        </p:txBody>
      </p:sp>
      <p:sp>
        <p:nvSpPr>
          <p:cNvPr id="7" name="TextBox 6"/>
          <p:cNvSpPr txBox="1"/>
          <p:nvPr/>
        </p:nvSpPr>
        <p:spPr>
          <a:xfrm>
            <a:off x="4648200" y="304800"/>
            <a:ext cx="4191000" cy="5616922"/>
          </a:xfrm>
          <a:prstGeom prst="rect">
            <a:avLst/>
          </a:prstGeom>
          <a:solidFill>
            <a:schemeClr val="accent2">
              <a:lumMod val="60000"/>
              <a:lumOff val="4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1300" b="1" u="sng" dirty="0" smtClean="0">
                <a:solidFill>
                  <a:schemeClr val="bg1"/>
                </a:solidFill>
                <a:effectLst>
                  <a:outerShdw blurRad="38100" dist="38100" dir="2700000" algn="tl">
                    <a:srgbClr val="000000">
                      <a:alpha val="43137"/>
                    </a:srgbClr>
                  </a:outerShdw>
                </a:effectLst>
              </a:rPr>
              <a:t>10 Ways to Help Your Child Do Well in School</a:t>
            </a:r>
          </a:p>
          <a:p>
            <a:pPr algn="ctr"/>
            <a:endParaRPr lang="en-US" sz="500" b="1" u="sng" dirty="0" smtClean="0">
              <a:solidFill>
                <a:schemeClr val="bg1"/>
              </a:solidFill>
              <a:effectLst>
                <a:outerShdw blurRad="38100" dist="38100" dir="2700000" algn="tl">
                  <a:srgbClr val="000000">
                    <a:alpha val="43137"/>
                  </a:srgbClr>
                </a:outerShdw>
              </a:effectLst>
            </a:endParaRPr>
          </a:p>
          <a:p>
            <a:pPr algn="just">
              <a:buFont typeface="Arial" charset="0"/>
              <a:buChar char="•"/>
            </a:pPr>
            <a:r>
              <a:rPr lang="en-US" sz="1100" b="1" dirty="0" smtClean="0">
                <a:solidFill>
                  <a:schemeClr val="bg1"/>
                </a:solidFill>
              </a:rPr>
              <a:t>Pay attention to your child’s schoolwork.  Ask regularly and with genuine interest, “What are you learning?”</a:t>
            </a:r>
          </a:p>
          <a:p>
            <a:pPr algn="just">
              <a:buFont typeface="Arial" charset="0"/>
              <a:buChar char="•"/>
            </a:pPr>
            <a:r>
              <a:rPr lang="en-US" sz="1100" b="1" dirty="0" smtClean="0">
                <a:solidFill>
                  <a:schemeClr val="bg1"/>
                </a:solidFill>
              </a:rPr>
              <a:t>Offer support.  Provide reassurances and help as your teen tackles education activities and situations for the first time.</a:t>
            </a:r>
          </a:p>
          <a:p>
            <a:pPr algn="just">
              <a:buFont typeface="Arial" charset="0"/>
              <a:buChar char="•"/>
            </a:pPr>
            <a:r>
              <a:rPr lang="en-US" sz="1100" b="1" dirty="0" smtClean="0">
                <a:solidFill>
                  <a:schemeClr val="bg1"/>
                </a:solidFill>
              </a:rPr>
              <a:t>Promote good health habits.  If your child gets enough sleep, balanced meals, and proper exercise, classroom participation and learning will come more easily.</a:t>
            </a:r>
          </a:p>
          <a:p>
            <a:pPr algn="just">
              <a:buFont typeface="Arial" charset="0"/>
              <a:buChar char="•"/>
            </a:pPr>
            <a:r>
              <a:rPr lang="en-US" sz="1100" b="1" dirty="0" smtClean="0">
                <a:solidFill>
                  <a:schemeClr val="bg1"/>
                </a:solidFill>
              </a:rPr>
              <a:t>Stimulate your child’s growing interests.  Have a variety of reading materials available at  home.</a:t>
            </a:r>
          </a:p>
          <a:p>
            <a:pPr algn="just">
              <a:buFont typeface="Arial" charset="0"/>
              <a:buChar char="•"/>
            </a:pPr>
            <a:r>
              <a:rPr lang="en-US" sz="1100" b="1" dirty="0" smtClean="0">
                <a:solidFill>
                  <a:schemeClr val="bg1"/>
                </a:solidFill>
              </a:rPr>
              <a:t>Get involved in your child’s school.   Meet with your child’s teacher, attend school events, and be prepared to intervene to assure that your child’s class provides opportunities for success.</a:t>
            </a:r>
          </a:p>
          <a:p>
            <a:pPr algn="just">
              <a:buFont typeface="Arial" charset="0"/>
              <a:buChar char="•"/>
            </a:pPr>
            <a:r>
              <a:rPr lang="en-US" sz="1100" b="1" dirty="0" smtClean="0">
                <a:solidFill>
                  <a:schemeClr val="bg1"/>
                </a:solidFill>
              </a:rPr>
              <a:t>Be positive about education.  Show how much you enjoy and value learning.</a:t>
            </a:r>
          </a:p>
          <a:p>
            <a:pPr algn="just">
              <a:buFont typeface="Arial" charset="0"/>
              <a:buChar char="•"/>
            </a:pPr>
            <a:r>
              <a:rPr lang="en-US" sz="1100" b="1" dirty="0" smtClean="0">
                <a:solidFill>
                  <a:schemeClr val="bg1"/>
                </a:solidFill>
              </a:rPr>
              <a:t>Help to organize a quiet study area at home for your child.  It should have needed supplies easily accessible and be free from distractions.</a:t>
            </a:r>
          </a:p>
          <a:p>
            <a:pPr algn="just">
              <a:buFont typeface="Arial" charset="0"/>
              <a:buChar char="•"/>
            </a:pPr>
            <a:r>
              <a:rPr lang="en-US" sz="1100" b="1" dirty="0" smtClean="0">
                <a:solidFill>
                  <a:schemeClr val="bg1"/>
                </a:solidFill>
              </a:rPr>
              <a:t>Offer praise for your child’s achievements and efforts.  Praise helps to build self-esteem and encourages children to keep trying their best.</a:t>
            </a:r>
          </a:p>
          <a:p>
            <a:pPr algn="just">
              <a:buFont typeface="Arial" charset="0"/>
              <a:buChar char="•"/>
            </a:pPr>
            <a:r>
              <a:rPr lang="en-US" sz="1100" b="1" dirty="0" smtClean="0">
                <a:solidFill>
                  <a:schemeClr val="bg1"/>
                </a:solidFill>
              </a:rPr>
              <a:t>Discuss current  events with your child to promote an interest in learning about the world.</a:t>
            </a:r>
          </a:p>
          <a:p>
            <a:pPr algn="just">
              <a:buFont typeface="Arial" charset="0"/>
              <a:buChar char="•"/>
            </a:pPr>
            <a:r>
              <a:rPr lang="en-US" sz="1100" b="1" dirty="0" smtClean="0">
                <a:solidFill>
                  <a:schemeClr val="bg1"/>
                </a:solidFill>
              </a:rPr>
              <a:t>Be available when your child wants to talk about school or other issues.  Then offer help and advice as needed.</a:t>
            </a:r>
          </a:p>
          <a:p>
            <a:pPr algn="just">
              <a:buFont typeface="Arial" charset="0"/>
              <a:buChar char="•"/>
            </a:pPr>
            <a:endParaRPr lang="en-US" sz="1100" dirty="0" smtClean="0">
              <a:solidFill>
                <a:schemeClr val="bg1"/>
              </a:solidFill>
            </a:endParaRPr>
          </a:p>
          <a:p>
            <a:pPr algn="just">
              <a:buFont typeface="Arial" charset="0"/>
              <a:buChar char="•"/>
            </a:pPr>
            <a:endParaRPr lang="en-US" sz="1100" dirty="0">
              <a:solidFill>
                <a:schemeClr val="bg1"/>
              </a:solidFill>
            </a:endParaRPr>
          </a:p>
          <a:p>
            <a:pPr algn="just">
              <a:buFont typeface="Arial" charset="0"/>
              <a:buChar char="•"/>
            </a:pPr>
            <a:endParaRPr lang="en-US" sz="1100" dirty="0" smtClean="0">
              <a:solidFill>
                <a:schemeClr val="bg1"/>
              </a:solidFill>
            </a:endParaRPr>
          </a:p>
          <a:p>
            <a:pPr algn="just">
              <a:buFont typeface="Arial" charset="0"/>
              <a:buChar char="•"/>
            </a:pPr>
            <a:endParaRPr lang="en-US" sz="1100" dirty="0" smtClean="0">
              <a:solidFill>
                <a:schemeClr val="bg1"/>
              </a:solidFill>
            </a:endParaRPr>
          </a:p>
          <a:p>
            <a:pPr algn="ctr"/>
            <a:endParaRPr lang="en-US" sz="1100" dirty="0" smtClean="0"/>
          </a:p>
          <a:p>
            <a:pPr algn="ctr"/>
            <a:endParaRPr lang="en-US" sz="1100" dirty="0"/>
          </a:p>
        </p:txBody>
      </p:sp>
      <p:sp>
        <p:nvSpPr>
          <p:cNvPr id="9" name="TextBox 8"/>
          <p:cNvSpPr txBox="1"/>
          <p:nvPr/>
        </p:nvSpPr>
        <p:spPr>
          <a:xfrm>
            <a:off x="431800" y="5334000"/>
            <a:ext cx="3886200" cy="400110"/>
          </a:xfrm>
          <a:prstGeom prst="rect">
            <a:avLst/>
          </a:prstGeom>
          <a:solidFill>
            <a:schemeClr val="accent5">
              <a:lumMod val="75000"/>
            </a:schemeClr>
          </a:solidFill>
          <a:ln>
            <a:solidFill>
              <a:schemeClr val="accent1"/>
            </a:solidFill>
          </a:ln>
        </p:spPr>
        <p:txBody>
          <a:bodyPr wrap="square" rtlCol="0">
            <a:spAutoFit/>
          </a:bodyPr>
          <a:lstStyle/>
          <a:p>
            <a:pPr algn="ctr"/>
            <a:r>
              <a:rPr lang="en-US" sz="1000" b="1" dirty="0" smtClean="0">
                <a:solidFill>
                  <a:schemeClr val="accent6">
                    <a:lumMod val="20000"/>
                    <a:lumOff val="80000"/>
                  </a:schemeClr>
                </a:solidFill>
                <a:latin typeface="Bookman Old Style" pitchFamily="18" charset="0"/>
              </a:rPr>
              <a:t>Remember:  Reading is a valuable skill for life.  Promote it by example and encouragement</a:t>
            </a:r>
            <a:r>
              <a:rPr lang="en-US" sz="1000" b="1" dirty="0" smtClean="0">
                <a:solidFill>
                  <a:schemeClr val="accent5">
                    <a:lumMod val="75000"/>
                  </a:schemeClr>
                </a:solidFill>
                <a:latin typeface="Bookman Old Style" pitchFamily="18" charset="0"/>
              </a:rPr>
              <a:t>.</a:t>
            </a:r>
            <a:endParaRPr lang="en-US" sz="1000" b="1" dirty="0">
              <a:solidFill>
                <a:schemeClr val="accent5">
                  <a:lumMod val="75000"/>
                </a:schemeClr>
              </a:solidFill>
              <a:latin typeface="Bookman Old Style" pitchFamily="18" charset="0"/>
            </a:endParaRPr>
          </a:p>
        </p:txBody>
      </p:sp>
      <p:sp>
        <p:nvSpPr>
          <p:cNvPr id="10" name="TextBox 9"/>
          <p:cNvSpPr txBox="1"/>
          <p:nvPr/>
        </p:nvSpPr>
        <p:spPr>
          <a:xfrm>
            <a:off x="4800600" y="5391090"/>
            <a:ext cx="3886200" cy="400110"/>
          </a:xfrm>
          <a:prstGeom prst="rect">
            <a:avLst/>
          </a:prstGeom>
          <a:solidFill>
            <a:schemeClr val="accent5">
              <a:lumMod val="75000"/>
            </a:schemeClr>
          </a:solidFill>
          <a:ln>
            <a:solidFill>
              <a:schemeClr val="accent1"/>
            </a:solidFill>
          </a:ln>
        </p:spPr>
        <p:txBody>
          <a:bodyPr wrap="square" rtlCol="0">
            <a:spAutoFit/>
          </a:bodyPr>
          <a:lstStyle/>
          <a:p>
            <a:pPr algn="ctr"/>
            <a:r>
              <a:rPr lang="en-US" sz="1000" b="1" dirty="0" smtClean="0">
                <a:solidFill>
                  <a:schemeClr val="accent6">
                    <a:lumMod val="20000"/>
                    <a:lumOff val="80000"/>
                  </a:schemeClr>
                </a:solidFill>
                <a:latin typeface="Bookman Old Style" pitchFamily="18" charset="0"/>
              </a:rPr>
              <a:t>Remember:  Your involvement in your child’s education can contribute to a lifelong love of learning.</a:t>
            </a:r>
            <a:endParaRPr lang="en-US" sz="1000" b="1" dirty="0">
              <a:solidFill>
                <a:schemeClr val="accent6">
                  <a:lumMod val="20000"/>
                  <a:lumOff val="80000"/>
                </a:schemeClr>
              </a:solidFill>
              <a:latin typeface="Bookman Old Style" pitchFamily="18" charset="0"/>
            </a:endParaRPr>
          </a:p>
        </p:txBody>
      </p:sp>
      <p:sp>
        <p:nvSpPr>
          <p:cNvPr id="8" name="Rectangle 7"/>
          <p:cNvSpPr/>
          <p:nvPr/>
        </p:nvSpPr>
        <p:spPr>
          <a:xfrm>
            <a:off x="457200" y="6096000"/>
            <a:ext cx="8305800" cy="646331"/>
          </a:xfrm>
          <a:prstGeom prst="rect">
            <a:avLst/>
          </a:prstGeom>
          <a:solidFill>
            <a:schemeClr val="bg1"/>
          </a:solidFill>
        </p:spPr>
        <p:txBody>
          <a:bodyPr wrap="square">
            <a:spAutoFit/>
          </a:bodyPr>
          <a:lstStyle/>
          <a:p>
            <a:r>
              <a:rPr lang="en-US" sz="1200" b="1" u="sng" dirty="0" smtClean="0">
                <a:latin typeface="Bodoni MT" pitchFamily="18" charset="0"/>
                <a:ea typeface="Batang" pitchFamily="18" charset="-127"/>
              </a:rPr>
              <a:t>Courtesy of</a:t>
            </a:r>
            <a:br>
              <a:rPr lang="en-US" sz="1200" b="1" u="sng" dirty="0" smtClean="0">
                <a:latin typeface="Bodoni MT" pitchFamily="18" charset="0"/>
                <a:ea typeface="Batang" pitchFamily="18" charset="-127"/>
              </a:rPr>
            </a:br>
            <a:r>
              <a:rPr lang="en-US" sz="1200" b="1" dirty="0" smtClean="0">
                <a:latin typeface="Bodoni MT" pitchFamily="18" charset="0"/>
                <a:ea typeface="Batang" pitchFamily="18" charset="-127"/>
              </a:rPr>
              <a:t>Text:  The Positive Line #79930, Item #CS-890, #CS-823, #CS-889, and #CS-888 </a:t>
            </a:r>
          </a:p>
          <a:p>
            <a:r>
              <a:rPr lang="en-US" sz="1200" b="1" dirty="0">
                <a:latin typeface="Bodoni MT" pitchFamily="18" charset="0"/>
                <a:ea typeface="Batang" pitchFamily="18" charset="-127"/>
              </a:rPr>
              <a:t>Picture:  </a:t>
            </a:r>
            <a:r>
              <a:rPr lang="en-US" sz="1200" b="1" dirty="0">
                <a:solidFill>
                  <a:srgbClr val="110D5B"/>
                </a:solidFill>
                <a:latin typeface="Bodoni MT" pitchFamily="18" charset="0"/>
                <a:ea typeface="Batang" pitchFamily="18" charset="-127"/>
                <a:hlinkClick r:id="rId2"/>
              </a:rPr>
              <a:t>https://</a:t>
            </a:r>
            <a:r>
              <a:rPr lang="en-US" sz="1200" b="1" dirty="0" smtClean="0">
                <a:solidFill>
                  <a:srgbClr val="110D5B"/>
                </a:solidFill>
                <a:latin typeface="Bodoni MT" pitchFamily="18" charset="0"/>
                <a:ea typeface="Batang" pitchFamily="18" charset="-127"/>
                <a:hlinkClick r:id="rId2"/>
              </a:rPr>
              <a:t>s-media-cache-ak0.pinimg.com/736x/21/21/7b/21217b06aacf5caf4de8e62125b803f3.jpg</a:t>
            </a:r>
            <a:r>
              <a:rPr lang="en-US" sz="1200" b="1" dirty="0" smtClean="0">
                <a:solidFill>
                  <a:srgbClr val="110D5B"/>
                </a:solidFill>
                <a:latin typeface="Bodoni MT" pitchFamily="18" charset="0"/>
                <a:ea typeface="Batang" pitchFamily="18" charset="-127"/>
              </a:rPr>
              <a:t> </a:t>
            </a:r>
            <a:endParaRPr lang="en-US" sz="1200" b="1" dirty="0">
              <a:solidFill>
                <a:srgbClr val="110D5B"/>
              </a:solidFill>
              <a:latin typeface="Bodoni MT" pitchFamily="18" charset="0"/>
              <a:ea typeface="Batang" pitchFamily="18" charset="-127"/>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179439"/>
            <a:ext cx="7543801" cy="6449961"/>
          </a:xfrm>
          <a:prstGeom prst="rect">
            <a:avLst/>
          </a:prstGeom>
          <a:noFill/>
          <a:ln>
            <a:noFill/>
          </a:ln>
        </p:spPr>
      </p:pic>
    </p:spTree>
    <p:extLst>
      <p:ext uri="{BB962C8B-B14F-4D97-AF65-F5344CB8AC3E}">
        <p14:creationId xmlns:p14="http://schemas.microsoft.com/office/powerpoint/2010/main" val="2138579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57200" y="6167735"/>
            <a:ext cx="8305800" cy="461665"/>
          </a:xfrm>
          <a:prstGeom prst="rect">
            <a:avLst/>
          </a:prstGeom>
          <a:solidFill>
            <a:schemeClr val="bg1"/>
          </a:solidFill>
        </p:spPr>
        <p:txBody>
          <a:bodyPr wrap="square">
            <a:spAutoFit/>
          </a:bodyPr>
          <a:lstStyle/>
          <a:p>
            <a:r>
              <a:rPr lang="en-US" sz="1200" b="1" u="sng" dirty="0" smtClean="0">
                <a:latin typeface="Bodoni MT" pitchFamily="18" charset="0"/>
                <a:ea typeface="Batang" pitchFamily="18" charset="-127"/>
              </a:rPr>
              <a:t>Courtesy of</a:t>
            </a:r>
            <a:br>
              <a:rPr lang="en-US" sz="1200" b="1" u="sng" dirty="0" smtClean="0">
                <a:latin typeface="Bodoni MT" pitchFamily="18" charset="0"/>
                <a:ea typeface="Batang" pitchFamily="18" charset="-127"/>
              </a:rPr>
            </a:br>
            <a:r>
              <a:rPr lang="en-US" sz="1200" b="1" dirty="0" smtClean="0">
                <a:latin typeface="Bodoni MT" pitchFamily="18" charset="0"/>
                <a:ea typeface="Batang" pitchFamily="18" charset="-127"/>
              </a:rPr>
              <a:t>Text &amp; Picture</a:t>
            </a:r>
            <a:r>
              <a:rPr lang="en-US" sz="1200" b="1" dirty="0">
                <a:latin typeface="Bodoni MT" pitchFamily="18" charset="0"/>
                <a:ea typeface="Batang" pitchFamily="18" charset="-127"/>
              </a:rPr>
              <a:t>:  http://www.vide.vi/documents/human-resources/1010-school-calendar/file.html</a:t>
            </a: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52401"/>
            <a:ext cx="7924800" cy="5943599"/>
          </a:xfrm>
          <a:prstGeom prst="rect">
            <a:avLst/>
          </a:prstGeom>
          <a:noFill/>
          <a:ln>
            <a:noFill/>
          </a:ln>
        </p:spPr>
      </p:pic>
    </p:spTree>
    <p:extLst>
      <p:ext uri="{BB962C8B-B14F-4D97-AF65-F5344CB8AC3E}">
        <p14:creationId xmlns:p14="http://schemas.microsoft.com/office/powerpoint/2010/main" val="653047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cap="none" dirty="0" smtClean="0">
                <a:ln w="22225">
                  <a:solidFill>
                    <a:schemeClr val="accent2"/>
                  </a:solidFill>
                  <a:prstDash val="solid"/>
                </a:ln>
                <a:solidFill>
                  <a:schemeClr val="accent2">
                    <a:lumMod val="40000"/>
                    <a:lumOff val="60000"/>
                  </a:schemeClr>
                </a:solidFill>
              </a:rPr>
              <a:t>Important dates for SY 2017-2018</a:t>
            </a:r>
            <a:endParaRPr lang="en-US" b="1" cap="none"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p:txBody>
          <a:bodyPr/>
          <a:lstStyle/>
          <a:p>
            <a:r>
              <a:rPr lang="en-US" sz="2800" b="1" dirty="0" smtClean="0">
                <a:ln w="22225">
                  <a:solidFill>
                    <a:schemeClr val="accent2"/>
                  </a:solidFill>
                  <a:prstDash val="solid"/>
                </a:ln>
                <a:solidFill>
                  <a:schemeClr val="accent2">
                    <a:lumMod val="40000"/>
                    <a:lumOff val="60000"/>
                  </a:schemeClr>
                </a:solidFill>
              </a:rPr>
              <a:t>I</a:t>
            </a:r>
            <a:r>
              <a:rPr lang="en-US" sz="28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mmunization – Mon-Wed-Fri @ clinic during open hours </a:t>
            </a:r>
          </a:p>
          <a:p>
            <a:r>
              <a:rPr lang="en-US" sz="28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School Registration – Mon-Fri @ (new students) Curriculum from 8am-2pm </a:t>
            </a:r>
          </a:p>
          <a:p>
            <a:r>
              <a:rPr lang="en-US" sz="28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School starts – September 5</a:t>
            </a:r>
            <a:r>
              <a:rPr lang="en-US" sz="2800" b="1" baseline="30000"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th</a:t>
            </a:r>
            <a:r>
              <a:rPr lang="en-US" sz="28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 2017</a:t>
            </a:r>
          </a:p>
          <a:p>
            <a:endParaRPr lang="en-US" dirty="0"/>
          </a:p>
        </p:txBody>
      </p:sp>
    </p:spTree>
    <p:extLst>
      <p:ext uri="{BB962C8B-B14F-4D97-AF65-F5344CB8AC3E}">
        <p14:creationId xmlns:p14="http://schemas.microsoft.com/office/powerpoint/2010/main" val="4076120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us-flag[1]"/>
          <p:cNvPicPr>
            <a:picLocks noChangeAspect="1" noChangeArrowheads="1"/>
          </p:cNvPicPr>
          <p:nvPr/>
        </p:nvPicPr>
        <p:blipFill>
          <a:blip r:embed="rId2" cstate="print"/>
          <a:srcRect/>
          <a:stretch>
            <a:fillRect/>
          </a:stretch>
        </p:blipFill>
        <p:spPr bwMode="auto">
          <a:xfrm>
            <a:off x="457200" y="304800"/>
            <a:ext cx="1219200" cy="914400"/>
          </a:xfrm>
          <a:prstGeom prst="rect">
            <a:avLst/>
          </a:prstGeom>
          <a:noFill/>
          <a:ln w="9525" algn="in">
            <a:noFill/>
            <a:miter lim="800000"/>
            <a:headEnd/>
            <a:tailEnd/>
          </a:ln>
          <a:effectLst/>
        </p:spPr>
      </p:pic>
      <p:pic>
        <p:nvPicPr>
          <p:cNvPr id="9" name="Picture 4" descr="armour_usvi-flag[1]"/>
          <p:cNvPicPr>
            <a:picLocks noChangeAspect="1" noChangeArrowheads="1" noCrop="1"/>
          </p:cNvPicPr>
          <p:nvPr/>
        </p:nvPicPr>
        <p:blipFill>
          <a:blip r:embed="rId3" cstate="print"/>
          <a:srcRect/>
          <a:stretch>
            <a:fillRect/>
          </a:stretch>
        </p:blipFill>
        <p:spPr bwMode="auto">
          <a:xfrm>
            <a:off x="457200" y="1371600"/>
            <a:ext cx="1238250" cy="990600"/>
          </a:xfrm>
          <a:prstGeom prst="rect">
            <a:avLst/>
          </a:prstGeom>
          <a:noFill/>
          <a:ln w="9525" algn="in">
            <a:noFill/>
            <a:miter lim="800000"/>
            <a:headEnd/>
            <a:tailEnd/>
          </a:ln>
        </p:spPr>
      </p:pic>
      <p:sp>
        <p:nvSpPr>
          <p:cNvPr id="10" name="Rectangle 9"/>
          <p:cNvSpPr/>
          <p:nvPr/>
        </p:nvSpPr>
        <p:spPr>
          <a:xfrm>
            <a:off x="2514600" y="3130912"/>
            <a:ext cx="6248400" cy="3462486"/>
          </a:xfrm>
          <a:prstGeom prst="rect">
            <a:avLst/>
          </a:prstGeom>
        </p:spPr>
        <p:txBody>
          <a:bodyPr wrap="square">
            <a:spAutoFit/>
          </a:bodyPr>
          <a:lstStyle/>
          <a:p>
            <a:pPr lvl="0" algn="ctr" fontAlgn="base">
              <a:spcBef>
                <a:spcPct val="0"/>
              </a:spcBef>
              <a:spcAft>
                <a:spcPct val="0"/>
              </a:spcAft>
            </a:pPr>
            <a:r>
              <a:rPr lang="en-US" b="1" u="sng" dirty="0">
                <a:latin typeface="Baskerville Old Face" pitchFamily="18" charset="0"/>
                <a:cs typeface="Arial" pitchFamily="34" charset="0"/>
              </a:rPr>
              <a:t>ST. CROX</a:t>
            </a:r>
          </a:p>
          <a:p>
            <a:pPr lvl="0" algn="ctr" fontAlgn="base">
              <a:spcBef>
                <a:spcPct val="0"/>
              </a:spcBef>
              <a:spcAft>
                <a:spcPct val="0"/>
              </a:spcAft>
            </a:pPr>
            <a:r>
              <a:rPr lang="en-US" b="1" dirty="0">
                <a:latin typeface="Baskerville Old Face" pitchFamily="18" charset="0"/>
                <a:cs typeface="Arial" pitchFamily="34" charset="0"/>
              </a:rPr>
              <a:t>2133 Hospital Street; St. Croix, VI   00820</a:t>
            </a:r>
          </a:p>
          <a:p>
            <a:pPr lvl="0" algn="ctr" fontAlgn="base">
              <a:spcBef>
                <a:spcPct val="0"/>
              </a:spcBef>
              <a:spcAft>
                <a:spcPct val="0"/>
              </a:spcAft>
            </a:pPr>
            <a:r>
              <a:rPr lang="en-US" b="1" dirty="0">
                <a:latin typeface="Baskerville Old Face" pitchFamily="18" charset="0"/>
                <a:cs typeface="Arial" pitchFamily="34" charset="0"/>
              </a:rPr>
              <a:t>Telephone Number:  340-773-1095 x: 7032</a:t>
            </a:r>
          </a:p>
          <a:p>
            <a:pPr lvl="0" algn="ctr" fontAlgn="base">
              <a:spcBef>
                <a:spcPct val="0"/>
              </a:spcBef>
              <a:spcAft>
                <a:spcPct val="0"/>
              </a:spcAft>
            </a:pPr>
            <a:r>
              <a:rPr lang="en-US" b="1" dirty="0">
                <a:latin typeface="Baskerville Old Face" pitchFamily="18" charset="0"/>
                <a:cs typeface="Arial" pitchFamily="34" charset="0"/>
              </a:rPr>
              <a:t>Fax Number:  340-773-4476</a:t>
            </a:r>
          </a:p>
          <a:p>
            <a:pPr lvl="0" algn="ctr" fontAlgn="base">
              <a:spcBef>
                <a:spcPct val="0"/>
              </a:spcBef>
              <a:spcAft>
                <a:spcPct val="0"/>
              </a:spcAft>
            </a:pPr>
            <a:endParaRPr lang="en-US" sz="400" b="1" dirty="0">
              <a:latin typeface="Baskerville Old Face" pitchFamily="18" charset="0"/>
              <a:cs typeface="Arial" pitchFamily="34" charset="0"/>
            </a:endParaRPr>
          </a:p>
          <a:p>
            <a:pPr lvl="0" algn="ctr" fontAlgn="base">
              <a:spcBef>
                <a:spcPct val="0"/>
              </a:spcBef>
              <a:spcAft>
                <a:spcPct val="0"/>
              </a:spcAft>
            </a:pPr>
            <a:r>
              <a:rPr lang="en-US" b="1" u="sng" dirty="0">
                <a:latin typeface="Baskerville Old Face" pitchFamily="18" charset="0"/>
                <a:cs typeface="Arial" pitchFamily="34" charset="0"/>
              </a:rPr>
              <a:t>ST. THOMAS / ST. JOHN </a:t>
            </a:r>
          </a:p>
          <a:p>
            <a:pPr lvl="0" algn="ctr" fontAlgn="base">
              <a:spcBef>
                <a:spcPct val="0"/>
              </a:spcBef>
              <a:spcAft>
                <a:spcPct val="0"/>
              </a:spcAft>
            </a:pPr>
            <a:r>
              <a:rPr lang="en-US" b="1" dirty="0">
                <a:latin typeface="Baskerville Old Face" pitchFamily="18" charset="0"/>
                <a:cs typeface="Arial" pitchFamily="34" charset="0"/>
              </a:rPr>
              <a:t>Mailing Address:  1834 </a:t>
            </a:r>
            <a:r>
              <a:rPr lang="en-US" b="1" dirty="0" err="1">
                <a:latin typeface="Baskerville Old Face" pitchFamily="18" charset="0"/>
                <a:cs typeface="Arial" pitchFamily="34" charset="0"/>
              </a:rPr>
              <a:t>Kongens</a:t>
            </a:r>
            <a:r>
              <a:rPr lang="en-US" b="1" dirty="0">
                <a:latin typeface="Baskerville Old Face" pitchFamily="18" charset="0"/>
                <a:cs typeface="Arial" pitchFamily="34" charset="0"/>
              </a:rPr>
              <a:t> </a:t>
            </a:r>
            <a:r>
              <a:rPr lang="en-US" b="1" dirty="0" err="1">
                <a:latin typeface="Baskerville Old Face" pitchFamily="18" charset="0"/>
                <a:cs typeface="Arial" pitchFamily="34" charset="0"/>
              </a:rPr>
              <a:t>Gade</a:t>
            </a:r>
            <a:r>
              <a:rPr lang="en-US" b="1" dirty="0">
                <a:latin typeface="Baskerville Old Face" pitchFamily="18" charset="0"/>
                <a:cs typeface="Arial" pitchFamily="34" charset="0"/>
              </a:rPr>
              <a:t>; STT, VI   </a:t>
            </a:r>
            <a:r>
              <a:rPr lang="en-US" b="1" dirty="0" smtClean="0">
                <a:latin typeface="Baskerville Old Face" pitchFamily="18" charset="0"/>
                <a:cs typeface="Arial" pitchFamily="34" charset="0"/>
              </a:rPr>
              <a:t>00802-6746</a:t>
            </a:r>
            <a:endParaRPr lang="en-US" b="1" dirty="0">
              <a:latin typeface="Baskerville Old Face" pitchFamily="18" charset="0"/>
              <a:cs typeface="Arial" pitchFamily="34" charset="0"/>
            </a:endParaRPr>
          </a:p>
          <a:p>
            <a:pPr lvl="0" algn="ctr" fontAlgn="base">
              <a:spcBef>
                <a:spcPct val="0"/>
              </a:spcBef>
              <a:spcAft>
                <a:spcPct val="0"/>
              </a:spcAft>
            </a:pPr>
            <a:r>
              <a:rPr lang="en-US" b="1" dirty="0">
                <a:latin typeface="Baskerville Old Face" pitchFamily="18" charset="0"/>
                <a:cs typeface="Arial" pitchFamily="34" charset="0"/>
              </a:rPr>
              <a:t>Physical Address:  J. Antonio Jarvis Annex; STT, VI   00802</a:t>
            </a:r>
          </a:p>
          <a:p>
            <a:pPr lvl="0" algn="ctr" fontAlgn="base">
              <a:spcBef>
                <a:spcPct val="0"/>
              </a:spcBef>
              <a:spcAft>
                <a:spcPct val="0"/>
              </a:spcAft>
            </a:pPr>
            <a:r>
              <a:rPr lang="en-US" b="1" dirty="0">
                <a:latin typeface="Baskerville Old Face" pitchFamily="18" charset="0"/>
                <a:cs typeface="Arial" pitchFamily="34" charset="0"/>
              </a:rPr>
              <a:t>Telephone Number:  340-774-0100  x: 2808, 2806, or 2804</a:t>
            </a:r>
          </a:p>
          <a:p>
            <a:pPr lvl="0" algn="ctr" fontAlgn="base">
              <a:spcBef>
                <a:spcPct val="0"/>
              </a:spcBef>
              <a:spcAft>
                <a:spcPct val="0"/>
              </a:spcAft>
            </a:pPr>
            <a:r>
              <a:rPr lang="en-US" b="1" dirty="0">
                <a:latin typeface="Baskerville Old Face" pitchFamily="18" charset="0"/>
                <a:cs typeface="Arial" pitchFamily="34" charset="0"/>
              </a:rPr>
              <a:t>Fax Number:  340-777-4342</a:t>
            </a:r>
          </a:p>
          <a:p>
            <a:pPr lvl="0" algn="ctr" fontAlgn="base">
              <a:spcBef>
                <a:spcPct val="0"/>
              </a:spcBef>
              <a:spcAft>
                <a:spcPct val="0"/>
              </a:spcAft>
            </a:pPr>
            <a:endParaRPr lang="en-US" sz="900" b="1" dirty="0">
              <a:latin typeface="Baskerville Old Face" pitchFamily="18" charset="0"/>
              <a:cs typeface="Arial" pitchFamily="34" charset="0"/>
            </a:endParaRPr>
          </a:p>
          <a:p>
            <a:pPr algn="ctr" fontAlgn="base">
              <a:spcBef>
                <a:spcPct val="0"/>
              </a:spcBef>
              <a:spcAft>
                <a:spcPct val="0"/>
              </a:spcAft>
            </a:pPr>
            <a:r>
              <a:rPr lang="en-US" b="1" dirty="0">
                <a:latin typeface="Baskerville Old Face" pitchFamily="18" charset="0"/>
                <a:cs typeface="Arial" pitchFamily="34" charset="0"/>
              </a:rPr>
              <a:t>Email </a:t>
            </a:r>
            <a:r>
              <a:rPr lang="en-US" b="1" dirty="0" smtClean="0">
                <a:latin typeface="Baskerville Old Face" pitchFamily="18" charset="0"/>
                <a:cs typeface="Arial" pitchFamily="34" charset="0"/>
              </a:rPr>
              <a:t>Addresses: </a:t>
            </a:r>
            <a:r>
              <a:rPr lang="en-US" sz="1600" b="1" u="sng" dirty="0" smtClean="0">
                <a:solidFill>
                  <a:schemeClr val="accent2">
                    <a:lumMod val="60000"/>
                    <a:lumOff val="40000"/>
                  </a:schemeClr>
                </a:solidFill>
                <a:latin typeface="Baskerville Old Face" panose="02020602080505020303" pitchFamily="18" charset="0"/>
              </a:rPr>
              <a:t>valrica.bryson@vide.vi</a:t>
            </a:r>
            <a:r>
              <a:rPr lang="en-US" sz="1600" b="1" u="sng" dirty="0">
                <a:solidFill>
                  <a:schemeClr val="accent2">
                    <a:lumMod val="60000"/>
                    <a:lumOff val="40000"/>
                  </a:schemeClr>
                </a:solidFill>
                <a:latin typeface="Baskerville Old Face" panose="02020602080505020303" pitchFamily="18" charset="0"/>
              </a:rPr>
              <a:t>; yohance.henley@vide.vi</a:t>
            </a:r>
            <a:r>
              <a:rPr lang="en-US" sz="1600" b="1" dirty="0">
                <a:solidFill>
                  <a:schemeClr val="accent2">
                    <a:lumMod val="60000"/>
                    <a:lumOff val="40000"/>
                  </a:schemeClr>
                </a:solidFill>
                <a:latin typeface="Baskerville Old Face" panose="02020602080505020303" pitchFamily="18" charset="0"/>
              </a:rPr>
              <a:t>; </a:t>
            </a:r>
            <a:r>
              <a:rPr lang="en-US" sz="1600" b="1" dirty="0">
                <a:solidFill>
                  <a:schemeClr val="accent1"/>
                </a:solidFill>
                <a:latin typeface="Baskerville Old Face" panose="02020602080505020303" pitchFamily="18" charset="0"/>
                <a:hlinkClick r:id="rId4"/>
              </a:rPr>
              <a:t>maria.martin@vide.vi</a:t>
            </a:r>
            <a:endParaRPr lang="en-US" sz="1600" b="1" dirty="0">
              <a:solidFill>
                <a:schemeClr val="accent1"/>
              </a:solidFill>
              <a:latin typeface="Baskerville Old Face" panose="02020602080505020303" pitchFamily="18" charset="0"/>
            </a:endParaRPr>
          </a:p>
          <a:p>
            <a:pPr lvl="0" algn="ctr" fontAlgn="base">
              <a:spcBef>
                <a:spcPct val="0"/>
              </a:spcBef>
              <a:spcAft>
                <a:spcPct val="0"/>
              </a:spcAft>
            </a:pPr>
            <a:endParaRPr lang="en-US" sz="1000" b="1" u="sng" dirty="0">
              <a:latin typeface="Baskerville Old Face" pitchFamily="18" charset="0"/>
              <a:cs typeface="Arial" pitchFamily="34" charset="0"/>
            </a:endParaRPr>
          </a:p>
        </p:txBody>
      </p:sp>
      <p:sp>
        <p:nvSpPr>
          <p:cNvPr id="15" name="Rectangle 14"/>
          <p:cNvSpPr/>
          <p:nvPr/>
        </p:nvSpPr>
        <p:spPr>
          <a:xfrm>
            <a:off x="2438400" y="630704"/>
            <a:ext cx="6096000" cy="969496"/>
          </a:xfrm>
          <a:prstGeom prst="rect">
            <a:avLst/>
          </a:prstGeom>
          <a:solidFill>
            <a:schemeClr val="accent5">
              <a:lumMod val="75000"/>
            </a:schemeClr>
          </a:solidFill>
          <a:ln>
            <a:solidFill>
              <a:schemeClr val="accent1"/>
            </a:solidFill>
          </a:ln>
        </p:spPr>
        <p:txBody>
          <a:bodyPr wrap="square">
            <a:spAutoFit/>
          </a:bodyPr>
          <a:lstStyle/>
          <a:p>
            <a:pPr lvl="0" algn="ctr">
              <a:spcBef>
                <a:spcPct val="0"/>
              </a:spcBef>
              <a:defRPr/>
            </a:pPr>
            <a:r>
              <a:rPr lang="en-US" sz="1900" b="1" dirty="0" smtClean="0">
                <a:ln w="12700">
                  <a:solidFill>
                    <a:schemeClr val="tx2">
                      <a:satMod val="155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rPr>
              <a:t>To receive monthly complimentary electronic holidays celebrations recognition, kindly contact  …..</a:t>
            </a:r>
            <a:endParaRPr lang="en-US" sz="1900" b="1" dirty="0">
              <a:ln w="12700">
                <a:solidFill>
                  <a:schemeClr val="tx2">
                    <a:satMod val="155000"/>
                  </a:schemeClr>
                </a:solidFill>
                <a:prstDash val="solid"/>
              </a:ln>
              <a:solidFill>
                <a:schemeClr val="accent6">
                  <a:lumMod val="20000"/>
                  <a:lumOff val="80000"/>
                </a:schemeClr>
              </a:solidFill>
              <a:effectLst>
                <a:outerShdw blurRad="41275" dist="20320" dir="1800000" algn="tl" rotWithShape="0">
                  <a:srgbClr val="000000">
                    <a:alpha val="40000"/>
                  </a:srgbClr>
                </a:outerShdw>
              </a:effectLst>
            </a:endParaRPr>
          </a:p>
        </p:txBody>
      </p:sp>
      <p:pic>
        <p:nvPicPr>
          <p:cNvPr id="12" name="Picture 2" descr="seal[1]"/>
          <p:cNvPicPr>
            <a:picLocks noChangeAspect="1" noChangeArrowheads="1"/>
          </p:cNvPicPr>
          <p:nvPr/>
        </p:nvPicPr>
        <p:blipFill>
          <a:blip r:embed="rId5" cstate="print"/>
          <a:srcRect/>
          <a:stretch>
            <a:fillRect/>
          </a:stretch>
        </p:blipFill>
        <p:spPr bwMode="auto">
          <a:xfrm>
            <a:off x="381000" y="2511287"/>
            <a:ext cx="1295400" cy="1070113"/>
          </a:xfrm>
          <a:prstGeom prst="rect">
            <a:avLst/>
          </a:prstGeom>
          <a:noFill/>
          <a:ln w="9525" algn="in">
            <a:noFill/>
            <a:miter lim="800000"/>
            <a:headEnd/>
            <a:tailEnd/>
          </a:ln>
          <a:effectLst/>
        </p:spPr>
      </p:pic>
      <p:pic>
        <p:nvPicPr>
          <p:cNvPr id="14" name="Picture 2"/>
          <p:cNvPicPr>
            <a:picLocks noChangeAspect="1" noChangeArrowheads="1"/>
          </p:cNvPicPr>
          <p:nvPr/>
        </p:nvPicPr>
        <p:blipFill>
          <a:blip r:embed="rId6" cstate="print"/>
          <a:srcRect/>
          <a:stretch>
            <a:fillRect/>
          </a:stretch>
        </p:blipFill>
        <p:spPr bwMode="auto">
          <a:xfrm>
            <a:off x="457200" y="4800600"/>
            <a:ext cx="1371600" cy="766028"/>
          </a:xfrm>
          <a:prstGeom prst="rect">
            <a:avLst/>
          </a:prstGeom>
          <a:noFill/>
          <a:ln w="9525" algn="in">
            <a:noFill/>
            <a:miter lim="800000"/>
            <a:headEnd/>
            <a:tailEnd/>
          </a:ln>
          <a:effectLst/>
        </p:spPr>
      </p:pic>
      <p:sp>
        <p:nvSpPr>
          <p:cNvPr id="16" name="Text Box 3"/>
          <p:cNvSpPr txBox="1">
            <a:spLocks noChangeArrowheads="1"/>
          </p:cNvSpPr>
          <p:nvPr/>
        </p:nvSpPr>
        <p:spPr bwMode="auto">
          <a:xfrm>
            <a:off x="152400" y="5642828"/>
            <a:ext cx="1885950" cy="520700"/>
          </a:xfrm>
          <a:prstGeom prst="rect">
            <a:avLst/>
          </a:prstGeom>
          <a:solidFill>
            <a:schemeClr val="accent2">
              <a:lumMod val="20000"/>
              <a:lumOff val="80000"/>
            </a:schemeClr>
          </a:solid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effectLst/>
                <a:latin typeface="Edwardian Script ITC" pitchFamily="66"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smtClean="0">
                <a:ln>
                  <a:noFill/>
                </a:ln>
                <a:effectLst/>
                <a:latin typeface="Edwardian Script ITC" pitchFamily="66" charset="0"/>
                <a:cs typeface="Arial" pitchFamily="34" charset="0"/>
              </a:rPr>
              <a:t>Education, History and Culture!</a:t>
            </a:r>
            <a:endParaRPr kumimoji="0" lang="en-US" sz="1800" b="0" i="0" u="none" strike="noStrike" cap="none" normalizeH="0" baseline="0" dirty="0" smtClean="0">
              <a:ln>
                <a:noFill/>
              </a:ln>
              <a:effectLst/>
              <a:latin typeface="Arial" pitchFamily="34" charset="0"/>
              <a:cs typeface="Arial" pitchFamily="34" charset="0"/>
            </a:endParaRPr>
          </a:p>
        </p:txBody>
      </p:sp>
      <p:pic>
        <p:nvPicPr>
          <p:cNvPr id="18" name="F98C2D52-0AD9-4660-AFB9-D713E4EF041D" descr="cid:image003.png@01D14A0F.AB2505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80" y="3854878"/>
            <a:ext cx="1885950" cy="75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txBox="1">
            <a:spLocks/>
          </p:cNvSpPr>
          <p:nvPr/>
        </p:nvSpPr>
        <p:spPr>
          <a:xfrm>
            <a:off x="2209800" y="1779632"/>
            <a:ext cx="6553200" cy="1295400"/>
          </a:xfrm>
          <a:prstGeom prst="rect">
            <a:avLst/>
          </a:prstGeom>
          <a:solidFill>
            <a:schemeClr val="accent4">
              <a:lumMod val="75000"/>
            </a:schemeClr>
          </a:solidFill>
          <a:ln>
            <a:solidFill>
              <a:schemeClr val="accent2">
                <a:lumMod val="50000"/>
              </a:schemeClr>
            </a:solidFill>
          </a:ln>
        </p:spPr>
        <p:txBody>
          <a:bodyPr anchor="b">
            <a:noAutofit/>
          </a:bodyPr>
          <a:lstStyle/>
          <a:p>
            <a:pPr algn="ctr">
              <a:spcBef>
                <a:spcPct val="0"/>
              </a:spcBef>
              <a:defRPr/>
            </a:pPr>
            <a:r>
              <a:rPr lang="en-US" sz="3600" b="1" dirty="0" smtClean="0">
                <a:solidFill>
                  <a:schemeClr val="bg1"/>
                </a:solidFill>
                <a:latin typeface="Edwardian Script ITC" panose="030303020407070D0804" pitchFamily="66" charset="0"/>
                <a:cs typeface="Times New Roman" panose="02020603050405020304" pitchFamily="18" charset="0"/>
              </a:rPr>
              <a:t>Virgin Islands Department of Education</a:t>
            </a:r>
          </a:p>
          <a:p>
            <a:pPr algn="ctr">
              <a:spcBef>
                <a:spcPct val="0"/>
              </a:spcBef>
              <a:defRPr/>
            </a:pPr>
            <a:r>
              <a:rPr lang="en-US" sz="3600" b="1" dirty="0" smtClean="0">
                <a:solidFill>
                  <a:schemeClr val="bg1"/>
                </a:solidFill>
                <a:latin typeface="Edwardian Script ITC" panose="030303020407070D0804" pitchFamily="66" charset="0"/>
                <a:cs typeface="Times New Roman" panose="02020603050405020304" pitchFamily="18" charset="0"/>
              </a:rPr>
              <a:t>Division of Virgin Islands Cultural Education</a:t>
            </a:r>
          </a:p>
        </p:txBody>
      </p:sp>
    </p:spTree>
  </p:cSld>
  <p:clrMapOvr>
    <a:masterClrMapping/>
  </p:clrMapOvr>
  <p:transition advClick="0" advTm="10000"/>
  <p:timing>
    <p:tnLst>
      <p:par>
        <p:cTn id="1" dur="indefinite" restart="never" nodeType="tmRoot"/>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6DB8EB18-3657-4051-A897-2ED38832359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Vapor Trail</Template>
  <TotalTime>7477</TotalTime>
  <Words>1243</Words>
  <Application>Microsoft Office PowerPoint</Application>
  <PresentationFormat>On-screen Show (4:3)</PresentationFormat>
  <Paragraphs>97</Paragraphs>
  <Slides>7</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vt:i4>
      </vt:variant>
    </vt:vector>
  </HeadingPairs>
  <TitlesOfParts>
    <vt:vector size="21" baseType="lpstr">
      <vt:lpstr>Andalus</vt:lpstr>
      <vt:lpstr>Angsana New</vt:lpstr>
      <vt:lpstr>Arial</vt:lpstr>
      <vt:lpstr>Baskerville Old Face</vt:lpstr>
      <vt:lpstr>Batang</vt:lpstr>
      <vt:lpstr>Bodoni MT</vt:lpstr>
      <vt:lpstr>Bookman Old Style</vt:lpstr>
      <vt:lpstr>Calibri</vt:lpstr>
      <vt:lpstr>Calisto MT</vt:lpstr>
      <vt:lpstr>Century Gothic</vt:lpstr>
      <vt:lpstr>Edwardian Script ITC</vt:lpstr>
      <vt:lpstr>Tahoma</vt:lpstr>
      <vt:lpstr>Times New Roman</vt:lpstr>
      <vt:lpstr>Vapor Trail</vt:lpstr>
      <vt:lpstr> AUGUST 2017</vt:lpstr>
      <vt:lpstr>PowerPoint Presentation</vt:lpstr>
      <vt:lpstr>PowerPoint Presentation</vt:lpstr>
      <vt:lpstr>PowerPoint Presentation</vt:lpstr>
      <vt:lpstr>PowerPoint Presentation</vt:lpstr>
      <vt:lpstr>Important dates for SY 2017-2018</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Celebration of the  Holidays</dc:title>
  <dc:creator>Arlene L. Pinney-Benjamin</dc:creator>
  <cp:lastModifiedBy>yohance</cp:lastModifiedBy>
  <cp:revision>696</cp:revision>
  <cp:lastPrinted>2017-07-10T14:11:46Z</cp:lastPrinted>
  <dcterms:created xsi:type="dcterms:W3CDTF">2012-09-12T18:02:31Z</dcterms:created>
  <dcterms:modified xsi:type="dcterms:W3CDTF">2017-08-01T13:03:46Z</dcterms:modified>
</cp:coreProperties>
</file>